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40"/>
  </p:notesMasterIdLst>
  <p:handoutMasterIdLst>
    <p:handoutMasterId r:id="rId41"/>
  </p:handoutMasterIdLst>
  <p:sldIdLst>
    <p:sldId id="257" r:id="rId5"/>
    <p:sldId id="298" r:id="rId6"/>
    <p:sldId id="347" r:id="rId7"/>
    <p:sldId id="305" r:id="rId8"/>
    <p:sldId id="306" r:id="rId9"/>
    <p:sldId id="307" r:id="rId10"/>
    <p:sldId id="299" r:id="rId11"/>
    <p:sldId id="312" r:id="rId12"/>
    <p:sldId id="313" r:id="rId13"/>
    <p:sldId id="314" r:id="rId14"/>
    <p:sldId id="304" r:id="rId15"/>
    <p:sldId id="328" r:id="rId16"/>
    <p:sldId id="336" r:id="rId17"/>
    <p:sldId id="329" r:id="rId18"/>
    <p:sldId id="332" r:id="rId19"/>
    <p:sldId id="310" r:id="rId20"/>
    <p:sldId id="316" r:id="rId21"/>
    <p:sldId id="319" r:id="rId22"/>
    <p:sldId id="315" r:id="rId23"/>
    <p:sldId id="317" r:id="rId24"/>
    <p:sldId id="322" r:id="rId25"/>
    <p:sldId id="318" r:id="rId26"/>
    <p:sldId id="344" r:id="rId27"/>
    <p:sldId id="327" r:id="rId28"/>
    <p:sldId id="325" r:id="rId29"/>
    <p:sldId id="331" r:id="rId30"/>
    <p:sldId id="326" r:id="rId31"/>
    <p:sldId id="346" r:id="rId32"/>
    <p:sldId id="333" r:id="rId33"/>
    <p:sldId id="338" r:id="rId34"/>
    <p:sldId id="339" r:id="rId35"/>
    <p:sldId id="341" r:id="rId36"/>
    <p:sldId id="342" r:id="rId37"/>
    <p:sldId id="343" r:id="rId38"/>
    <p:sldId id="340" r:id="rId3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6" autoAdjust="0"/>
    <p:restoredTop sz="74167" autoAdjust="0"/>
  </p:normalViewPr>
  <p:slideViewPr>
    <p:cSldViewPr>
      <p:cViewPr>
        <p:scale>
          <a:sx n="60" d="100"/>
          <a:sy n="60" d="100"/>
        </p:scale>
        <p:origin x="-1854" y="-133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25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2009 MVP Global Summit</a:t>
            </a:r>
          </a:p>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7/7/2009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2009 MVP Global Summit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7/7/2009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7/7/2009 9:16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5" descr="blue faded gel rectangle"/>
          <p:cNvPicPr>
            <a:picLocks noChangeAspect="1" noChangeArrowheads="1"/>
          </p:cNvPicPr>
          <p:nvPr userDrawn="1"/>
        </p:nvPicPr>
        <p:blipFill>
          <a:blip r:embed="rId2" cstate="print"/>
          <a:srcRect/>
          <a:stretch>
            <a:fillRect/>
          </a:stretch>
        </p:blipFill>
        <p:spPr bwMode="auto">
          <a:xfrm>
            <a:off x="0" y="838201"/>
            <a:ext cx="9144000" cy="533400"/>
          </a:xfrm>
          <a:prstGeom prst="rect">
            <a:avLst/>
          </a:prstGeom>
          <a:noFill/>
          <a:ln w="9525">
            <a:noFill/>
            <a:miter lim="800000"/>
            <a:headEnd/>
            <a:tailEnd/>
          </a:ln>
        </p:spPr>
      </p:pic>
      <p:pic>
        <p:nvPicPr>
          <p:cNvPr id="5" name="Picture 4" descr="STEP%20Logo%20Vertical%20Print.jpg"/>
          <p:cNvPicPr>
            <a:picLocks noChangeAspect="1"/>
          </p:cNvPicPr>
          <p:nvPr userDrawn="1"/>
        </p:nvPicPr>
        <p:blipFill>
          <a:blip r:embed="rId3"/>
          <a:stretch>
            <a:fillRect/>
          </a:stretch>
        </p:blipFill>
        <p:spPr>
          <a:xfrm>
            <a:off x="8610600" y="6096000"/>
            <a:ext cx="457200" cy="710119"/>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1809726"/>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ugidotnet_small.png"/>
          <p:cNvPicPr>
            <a:picLocks noChangeAspect="1"/>
          </p:cNvPicPr>
          <p:nvPr userDrawn="1"/>
        </p:nvPicPr>
        <p:blipFill>
          <a:blip r:embed="rId2"/>
          <a:stretch>
            <a:fillRect/>
          </a:stretch>
        </p:blipFill>
        <p:spPr>
          <a:xfrm>
            <a:off x="8638440" y="6382116"/>
            <a:ext cx="441961" cy="192024"/>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145" descr="blue faded gel rectangle"/>
          <p:cNvPicPr>
            <a:picLocks noChangeAspect="1" noChangeArrowheads="1"/>
          </p:cNvPicPr>
          <p:nvPr userDrawn="1"/>
        </p:nvPicPr>
        <p:blipFill>
          <a:blip r:embed="rId2" cstate="print"/>
          <a:srcRect/>
          <a:stretch>
            <a:fillRect/>
          </a:stretch>
        </p:blipFill>
        <p:spPr bwMode="auto">
          <a:xfrm>
            <a:off x="0" y="838201"/>
            <a:ext cx="9144000" cy="533400"/>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45" descr="blue faded gel rectangle"/>
          <p:cNvPicPr>
            <a:picLocks noChangeAspect="1" noChangeArrowheads="1"/>
          </p:cNvPicPr>
          <p:nvPr userDrawn="1"/>
        </p:nvPicPr>
        <p:blipFill>
          <a:blip r:embed="rId2" cstate="print"/>
          <a:srcRect/>
          <a:stretch>
            <a:fillRect/>
          </a:stretch>
        </p:blipFill>
        <p:spPr bwMode="auto">
          <a:xfrm>
            <a:off x="0" y="838201"/>
            <a:ext cx="9144000" cy="533400"/>
          </a:xfrm>
          <a:prstGeom prst="rect">
            <a:avLst/>
          </a:prstGeom>
          <a:noFill/>
          <a:ln w="9525">
            <a:noFill/>
            <a:miter lim="800000"/>
            <a:headEnd/>
            <a:tailEnd/>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145" descr="blue faded gel rectangle"/>
          <p:cNvPicPr>
            <a:picLocks noChangeAspect="1" noChangeArrowheads="1"/>
          </p:cNvPicPr>
          <p:nvPr userDrawn="1"/>
        </p:nvPicPr>
        <p:blipFill>
          <a:blip r:embed="rId2" cstate="print"/>
          <a:srcRect/>
          <a:stretch>
            <a:fillRect/>
          </a:stretch>
        </p:blipFill>
        <p:spPr bwMode="auto">
          <a:xfrm>
            <a:off x="0" y="838200"/>
            <a:ext cx="9144000" cy="987425"/>
          </a:xfrm>
          <a:prstGeom prst="rect">
            <a:avLst/>
          </a:prstGeom>
          <a:noFill/>
          <a:ln w="9525">
            <a:noFill/>
            <a:miter lim="800000"/>
            <a:headEnd/>
            <a:tailEnd/>
          </a:ln>
        </p:spPr>
      </p:pic>
      <p:pic>
        <p:nvPicPr>
          <p:cNvPr id="4" name="Picture 3" descr="STEP%20Logo%20Vertical%20Print.jpg"/>
          <p:cNvPicPr>
            <a:picLocks noChangeAspect="1"/>
          </p:cNvPicPr>
          <p:nvPr userDrawn="1"/>
        </p:nvPicPr>
        <p:blipFill>
          <a:blip r:embed="rId3"/>
          <a:stretch>
            <a:fillRect/>
          </a:stretch>
        </p:blipFill>
        <p:spPr>
          <a:xfrm>
            <a:off x="8610600" y="6096000"/>
            <a:ext cx="457200" cy="710119"/>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6825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Clr>
          <a:schemeClr val="tx1"/>
        </a:buClr>
        <a:buSzPct val="70000"/>
        <a:buFont typeface="Wingdings" pitchFamily="2" charset="2"/>
        <a:buChar char="l"/>
        <a:defRPr lang="en-US" sz="3200" kern="1200" dirty="0" smtClean="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tx1"/>
        </a:buClr>
        <a:buSzPct val="70000"/>
        <a:buFont typeface="Wingdings" pitchFamily="2" charset="2"/>
        <a:buChar char="l"/>
        <a:defRPr lang="en-US" sz="2800" kern="1200" dirty="0" smtClean="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tx1"/>
        </a:buClr>
        <a:buSzPct val="70000"/>
        <a:buFont typeface="Wingdings" pitchFamily="2" charset="2"/>
        <a:buChar char="l"/>
        <a:defRPr lang="en-US" sz="2400" kern="1200" dirty="0" smtClean="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tx1"/>
        </a:buClr>
        <a:buSzPct val="70000"/>
        <a:buFont typeface="Wingdings" pitchFamily="2" charset="2"/>
        <a:buChar char="l"/>
        <a:defRPr lang="en-US" sz="2000" kern="1200" dirty="0" smtClean="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tx1"/>
        </a:buClr>
        <a:buSzPct val="70000"/>
        <a:buFont typeface="Wingdings" pitchFamily="2" charset="2"/>
        <a:buChar char="l"/>
        <a:defRPr lang="en-US" sz="2000" kern="1200" dirty="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Windows 7 from a developer perspective</a:t>
            </a:r>
            <a:endParaRPr lang="en-US"/>
          </a:p>
        </p:txBody>
      </p:sp>
      <p:sp>
        <p:nvSpPr>
          <p:cNvPr id="6" name="Subtitle 5"/>
          <p:cNvSpPr>
            <a:spLocks noGrp="1"/>
          </p:cNvSpPr>
          <p:nvPr>
            <p:ph type="subTitle" idx="1"/>
          </p:nvPr>
        </p:nvSpPr>
        <p:spPr>
          <a:xfrm>
            <a:off x="730249" y="3929066"/>
            <a:ext cx="5899151" cy="461665"/>
          </a:xfrm>
        </p:spPr>
        <p:txBody>
          <a:bodyPr/>
          <a:lstStyle/>
          <a:p>
            <a:endParaRPr lang="en-US" dirty="0"/>
          </a:p>
        </p:txBody>
      </p:sp>
      <p:pic>
        <p:nvPicPr>
          <p:cNvPr id="9" name="Picture 8" descr="STEP%20Logo%20Vertical%20Print.jpg"/>
          <p:cNvPicPr>
            <a:picLocks noChangeAspect="1"/>
          </p:cNvPicPr>
          <p:nvPr/>
        </p:nvPicPr>
        <p:blipFill>
          <a:blip r:embed="rId3"/>
          <a:stretch>
            <a:fillRect/>
          </a:stretch>
        </p:blipFill>
        <p:spPr>
          <a:xfrm>
            <a:off x="7315200" y="4038600"/>
            <a:ext cx="1614083" cy="2506980"/>
          </a:xfrm>
          <a:prstGeom prst="rect">
            <a:avLst/>
          </a:prstGeom>
        </p:spPr>
      </p:pic>
      <p:pic>
        <p:nvPicPr>
          <p:cNvPr id="7" name="Picture 6" descr="new MVP logo"/>
          <p:cNvPicPr>
            <a:picLocks noChangeAspect="1" noChangeArrowheads="1"/>
          </p:cNvPicPr>
          <p:nvPr/>
        </p:nvPicPr>
        <p:blipFill>
          <a:blip r:embed="rId4" cstate="print"/>
          <a:srcRect/>
          <a:stretch>
            <a:fillRect/>
          </a:stretch>
        </p:blipFill>
        <p:spPr bwMode="auto">
          <a:xfrm>
            <a:off x="804736" y="4643446"/>
            <a:ext cx="534798" cy="838194"/>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sp>
        <p:nvSpPr>
          <p:cNvPr id="8" name="Rectangle 3"/>
          <p:cNvSpPr txBox="1">
            <a:spLocks noChangeArrowheads="1"/>
          </p:cNvSpPr>
          <p:nvPr/>
        </p:nvSpPr>
        <p:spPr bwMode="auto">
          <a:xfrm>
            <a:off x="714348" y="5500702"/>
            <a:ext cx="2643177" cy="428617"/>
          </a:xfrm>
          <a:prstGeom prst="rect">
            <a:avLst/>
          </a:prstGeom>
          <a:noFill/>
          <a:ln w="9525">
            <a:noFill/>
            <a:miter lim="800000"/>
            <a:headEnd/>
            <a:tailEnd/>
          </a:ln>
          <a:effectLst>
            <a:glow rad="139700">
              <a:schemeClr val="accent2">
                <a:satMod val="175000"/>
                <a:alpha val="40000"/>
              </a:schemeClr>
            </a:glow>
          </a:effectLst>
        </p:spPr>
        <p:txBody>
          <a:bodyPr/>
          <a:lstStyle/>
          <a:p>
            <a:pPr marL="342900" indent="-342900">
              <a:lnSpc>
                <a:spcPct val="90000"/>
              </a:lnSpc>
              <a:spcBef>
                <a:spcPct val="20000"/>
              </a:spcBef>
              <a:buClr>
                <a:srgbClr val="FFFF00"/>
              </a:buClr>
            </a:pPr>
            <a:r>
              <a:rPr lang="it-IT" sz="2400" b="1" smtClean="0">
                <a:ln>
                  <a:solidFill>
                    <a:schemeClr val="bg1">
                      <a:lumMod val="85000"/>
                    </a:schemeClr>
                  </a:solidFill>
                </a:ln>
                <a:solidFill>
                  <a:srgbClr val="FFC000"/>
                </a:solidFill>
                <a:effectLst>
                  <a:outerShdw blurRad="50800" dist="38100" dir="2700000" algn="tl" rotWithShape="0">
                    <a:prstClr val="black">
                      <a:alpha val="40000"/>
                    </a:prstClr>
                  </a:outerShdw>
                </a:effectLst>
                <a:latin typeface="Calibri" pitchFamily="34" charset="0"/>
              </a:rPr>
              <a:t>Raffaele Rialdi</a:t>
            </a:r>
            <a:endParaRPr lang="it-IT" sz="2400" b="1">
              <a:ln>
                <a:solidFill>
                  <a:schemeClr val="bg1">
                    <a:lumMod val="85000"/>
                  </a:schemeClr>
                </a:solidFill>
              </a:ln>
              <a:solidFill>
                <a:srgbClr val="FFC000"/>
              </a:solidFill>
              <a:effectLst>
                <a:outerShdw blurRad="50800" dist="38100" dir="2700000" algn="tl" rotWithShape="0">
                  <a:prstClr val="black">
                    <a:alpha val="40000"/>
                  </a:prstClr>
                </a:outerShdw>
              </a:effectLst>
              <a:latin typeface="Calibri" pitchFamily="34" charset="0"/>
            </a:endParaRPr>
          </a:p>
        </p:txBody>
      </p:sp>
      <p:sp>
        <p:nvSpPr>
          <p:cNvPr id="10" name="Rectangle 3"/>
          <p:cNvSpPr txBox="1">
            <a:spLocks noChangeArrowheads="1"/>
          </p:cNvSpPr>
          <p:nvPr/>
        </p:nvSpPr>
        <p:spPr bwMode="auto">
          <a:xfrm>
            <a:off x="714348" y="5929330"/>
            <a:ext cx="3929061" cy="785829"/>
          </a:xfrm>
          <a:prstGeom prst="rect">
            <a:avLst/>
          </a:prstGeom>
          <a:noFill/>
          <a:ln w="9525">
            <a:noFill/>
            <a:miter lim="800000"/>
            <a:headEnd/>
            <a:tailEnd/>
          </a:ln>
        </p:spPr>
        <p:txBody>
          <a:bodyPr/>
          <a:lstStyle/>
          <a:p>
            <a:pPr marL="342900" indent="-342900">
              <a:lnSpc>
                <a:spcPct val="90000"/>
              </a:lnSpc>
              <a:spcBef>
                <a:spcPct val="20000"/>
              </a:spcBef>
              <a:buClr>
                <a:srgbClr val="FFFF00"/>
              </a:buClr>
            </a:pPr>
            <a:r>
              <a:rPr lang="fr-FR" sz="1200" smtClean="0">
                <a:solidFill>
                  <a:srgbClr val="FFC000"/>
                </a:solidFill>
                <a:latin typeface="Calibri" pitchFamily="34" charset="0"/>
              </a:rPr>
              <a:t>Email: </a:t>
            </a:r>
            <a:r>
              <a:rPr lang="fr-FR" sz="1200" smtClean="0">
                <a:solidFill>
                  <a:srgbClr val="FFFF00"/>
                </a:solidFill>
                <a:latin typeface="Calibri" pitchFamily="34" charset="0"/>
              </a:rPr>
              <a:t>malta@vevy.com</a:t>
            </a:r>
          </a:p>
          <a:p>
            <a:pPr marL="342900" indent="-342900">
              <a:lnSpc>
                <a:spcPct val="90000"/>
              </a:lnSpc>
              <a:spcBef>
                <a:spcPct val="20000"/>
              </a:spcBef>
              <a:buClr>
                <a:srgbClr val="FFFF00"/>
              </a:buClr>
            </a:pPr>
            <a:r>
              <a:rPr lang="fr-FR" sz="1200" smtClean="0">
                <a:solidFill>
                  <a:srgbClr val="FFC000"/>
                </a:solidFill>
                <a:latin typeface="Calibri" pitchFamily="34" charset="0"/>
              </a:rPr>
              <a:t>Blog: </a:t>
            </a:r>
            <a:r>
              <a:rPr lang="fr-FR" sz="1200" smtClean="0">
                <a:solidFill>
                  <a:srgbClr val="FFFF00"/>
                </a:solidFill>
                <a:latin typeface="Calibri" pitchFamily="34" charset="0"/>
              </a:rPr>
              <a:t>http://blogs.ugidotnet.org/raffaele</a:t>
            </a:r>
          </a:p>
          <a:p>
            <a:pPr marL="342900" indent="-342900">
              <a:lnSpc>
                <a:spcPct val="90000"/>
              </a:lnSpc>
              <a:spcBef>
                <a:spcPct val="20000"/>
              </a:spcBef>
              <a:buClr>
                <a:srgbClr val="FFFF00"/>
              </a:buClr>
            </a:pPr>
            <a:r>
              <a:rPr lang="fr-FR" sz="1200" smtClean="0">
                <a:solidFill>
                  <a:srgbClr val="FFC000"/>
                </a:solidFill>
                <a:latin typeface="Calibri" pitchFamily="34" charset="0"/>
              </a:rPr>
              <a:t>Profilo:  </a:t>
            </a:r>
            <a:r>
              <a:rPr lang="fr-FR" sz="1200" smtClean="0">
                <a:solidFill>
                  <a:srgbClr val="FFFF00"/>
                </a:solidFill>
                <a:latin typeface="Calibri" pitchFamily="34" charset="0"/>
              </a:rPr>
              <a:t>https://mvp.support.microsoft.com/profile/raffaele</a:t>
            </a:r>
          </a:p>
          <a:p>
            <a:pPr marL="342900" indent="-342900" algn="r">
              <a:lnSpc>
                <a:spcPct val="90000"/>
              </a:lnSpc>
              <a:spcBef>
                <a:spcPct val="20000"/>
              </a:spcBef>
              <a:buClr>
                <a:srgbClr val="FFFF00"/>
              </a:buClr>
            </a:pPr>
            <a:endParaRPr lang="fr-FR" sz="1200" smtClean="0">
              <a:solidFill>
                <a:srgbClr val="FFFF00"/>
              </a:solidFill>
              <a:latin typeface="Calibri" pitchFamily="34" charset="0"/>
            </a:endParaRPr>
          </a:p>
        </p:txBody>
      </p:sp>
      <p:pic>
        <p:nvPicPr>
          <p:cNvPr id="11" name="Picture 10" descr="ugidotnet_biggest.png"/>
          <p:cNvPicPr>
            <a:picLocks noChangeAspect="1"/>
          </p:cNvPicPr>
          <p:nvPr/>
        </p:nvPicPr>
        <p:blipFill>
          <a:blip r:embed="rId5"/>
          <a:stretch>
            <a:fillRect/>
          </a:stretch>
        </p:blipFill>
        <p:spPr>
          <a:xfrm>
            <a:off x="5571718" y="3146"/>
            <a:ext cx="3557023" cy="2033020"/>
          </a:xfrm>
          <a:prstGeom prst="rect">
            <a:avLst/>
          </a:prstGeom>
        </p:spPr>
      </p:pic>
      <p:sp>
        <p:nvSpPr>
          <p:cNvPr id="14" name="Rectangle 13"/>
          <p:cNvSpPr/>
          <p:nvPr/>
        </p:nvSpPr>
        <p:spPr>
          <a:xfrm>
            <a:off x="5643570" y="5997379"/>
            <a:ext cx="1697901" cy="646331"/>
          </a:xfrm>
          <a:prstGeom prst="rect">
            <a:avLst/>
          </a:prstGeom>
        </p:spPr>
        <p:txBody>
          <a:bodyPr wrap="none">
            <a:spAutoFit/>
          </a:bodyPr>
          <a:lstStyle/>
          <a:p>
            <a:pPr algn="r"/>
            <a:r>
              <a:rPr lang="en-US" smtClean="0"/>
              <a:t>Predappio</a:t>
            </a:r>
          </a:p>
          <a:p>
            <a:pPr algn="r"/>
            <a:r>
              <a:rPr lang="en-US" smtClean="0"/>
              <a:t>8 Giugno 2009</a:t>
            </a:r>
            <a:endParaRPr lang="it-IT"/>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Web </a:t>
            </a:r>
            <a:r>
              <a:rPr lang="en-US" smtClean="0"/>
              <a:t>Services API</a:t>
            </a:r>
            <a:endParaRPr lang="en-US" dirty="0"/>
          </a:p>
        </p:txBody>
      </p:sp>
      <p:sp>
        <p:nvSpPr>
          <p:cNvPr id="6" name="Down Arrow 5"/>
          <p:cNvSpPr/>
          <p:nvPr/>
        </p:nvSpPr>
        <p:spPr>
          <a:xfrm>
            <a:off x="2088445" y="2122489"/>
            <a:ext cx="498928" cy="549445"/>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7" name="Down Arrow 6"/>
          <p:cNvSpPr/>
          <p:nvPr/>
        </p:nvSpPr>
        <p:spPr>
          <a:xfrm>
            <a:off x="1234722" y="2122489"/>
            <a:ext cx="498928" cy="549445"/>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8" name="Down Arrow 7"/>
          <p:cNvSpPr/>
          <p:nvPr/>
        </p:nvSpPr>
        <p:spPr>
          <a:xfrm>
            <a:off x="458611" y="2122489"/>
            <a:ext cx="498928" cy="549445"/>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9" name="Down Arrow 8"/>
          <p:cNvSpPr/>
          <p:nvPr/>
        </p:nvSpPr>
        <p:spPr>
          <a:xfrm>
            <a:off x="8164284" y="2040811"/>
            <a:ext cx="498928" cy="2511750"/>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10" name="Down Arrow 9"/>
          <p:cNvSpPr/>
          <p:nvPr/>
        </p:nvSpPr>
        <p:spPr>
          <a:xfrm>
            <a:off x="5370286" y="2119304"/>
            <a:ext cx="498928" cy="549445"/>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11" name="Down Arrow 10"/>
          <p:cNvSpPr/>
          <p:nvPr/>
        </p:nvSpPr>
        <p:spPr>
          <a:xfrm>
            <a:off x="7166427" y="1962319"/>
            <a:ext cx="498928" cy="1648336"/>
          </a:xfrm>
          <a:prstGeom prst="downArrow">
            <a:avLst/>
          </a:prstGeom>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a:p>
        </p:txBody>
      </p:sp>
      <p:sp>
        <p:nvSpPr>
          <p:cNvPr id="12" name="Rounded Rectangle 4"/>
          <p:cNvSpPr/>
          <p:nvPr/>
        </p:nvSpPr>
        <p:spPr>
          <a:xfrm>
            <a:off x="381002" y="1412874"/>
            <a:ext cx="8381997" cy="73782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smtClean="0">
                <a:solidFill>
                  <a:schemeClr val="tx1"/>
                </a:solidFill>
              </a:rPr>
              <a:t>Applicazione</a:t>
            </a:r>
            <a:endParaRPr lang="en-US" sz="2800" b="1" dirty="0">
              <a:solidFill>
                <a:schemeClr val="tx1"/>
              </a:solidFill>
            </a:endParaRPr>
          </a:p>
        </p:txBody>
      </p:sp>
      <p:sp>
        <p:nvSpPr>
          <p:cNvPr id="13" name="Rounded Rectangle 4"/>
          <p:cNvSpPr/>
          <p:nvPr/>
        </p:nvSpPr>
        <p:spPr>
          <a:xfrm>
            <a:off x="381002" y="5410201"/>
            <a:ext cx="8381997" cy="659335"/>
          </a:xfrm>
          <a:prstGeom prst="rect">
            <a:avLst/>
          </a:prstGeom>
          <a:gradFill flip="none" rotWithShape="1">
            <a:gsLst>
              <a:gs pos="0">
                <a:srgbClr val="811102">
                  <a:shade val="30000"/>
                  <a:satMod val="115000"/>
                </a:srgbClr>
              </a:gs>
              <a:gs pos="50000">
                <a:srgbClr val="811102">
                  <a:shade val="67500"/>
                  <a:satMod val="115000"/>
                </a:srgbClr>
              </a:gs>
              <a:gs pos="100000">
                <a:srgbClr val="811102">
                  <a:shade val="100000"/>
                  <a:satMod val="115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bg2">
                    <a:lumMod val="20000"/>
                    <a:lumOff val="80000"/>
                  </a:schemeClr>
                </a:solidFill>
              </a:rPr>
              <a:t>Network I/O</a:t>
            </a:r>
            <a:endParaRPr lang="en-US" sz="2800" b="1" dirty="0">
              <a:solidFill>
                <a:schemeClr val="bg2">
                  <a:lumMod val="20000"/>
                  <a:lumOff val="80000"/>
                </a:schemeClr>
              </a:solidFill>
            </a:endParaRPr>
          </a:p>
        </p:txBody>
      </p:sp>
      <p:sp>
        <p:nvSpPr>
          <p:cNvPr id="14" name="Rounded Rectangle 4"/>
          <p:cNvSpPr/>
          <p:nvPr/>
        </p:nvSpPr>
        <p:spPr>
          <a:xfrm>
            <a:off x="2875644" y="2715695"/>
            <a:ext cx="3991427" cy="78492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3">
                <a:lumMod val="60000"/>
                <a:lumOff val="40000"/>
              </a:schemeClr>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accent6">
                    <a:lumMod val="50000"/>
                  </a:schemeClr>
                </a:solidFill>
              </a:rPr>
              <a:t>Service Model</a:t>
            </a:r>
            <a:endParaRPr lang="en-US" sz="2800" b="1" dirty="0">
              <a:solidFill>
                <a:schemeClr val="accent6">
                  <a:lumMod val="50000"/>
                </a:schemeClr>
              </a:solidFill>
            </a:endParaRPr>
          </a:p>
        </p:txBody>
      </p:sp>
      <p:sp>
        <p:nvSpPr>
          <p:cNvPr id="15" name="Rounded Rectangle 4"/>
          <p:cNvSpPr/>
          <p:nvPr/>
        </p:nvSpPr>
        <p:spPr>
          <a:xfrm>
            <a:off x="2875644" y="3657600"/>
            <a:ext cx="5089069" cy="784921"/>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3">
                <a:lumMod val="60000"/>
                <a:lumOff val="40000"/>
              </a:schemeClr>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accent6">
                    <a:lumMod val="50000"/>
                  </a:schemeClr>
                </a:solidFill>
              </a:rPr>
              <a:t>Channel Layer</a:t>
            </a:r>
            <a:endParaRPr lang="en-US" sz="2800" b="1" dirty="0">
              <a:solidFill>
                <a:schemeClr val="accent6">
                  <a:lumMod val="50000"/>
                </a:schemeClr>
              </a:solidFill>
            </a:endParaRPr>
          </a:p>
        </p:txBody>
      </p:sp>
      <p:sp>
        <p:nvSpPr>
          <p:cNvPr id="16" name="Rounded Rectangle 4"/>
          <p:cNvSpPr/>
          <p:nvPr/>
        </p:nvSpPr>
        <p:spPr>
          <a:xfrm>
            <a:off x="2875645" y="4599507"/>
            <a:ext cx="5887355" cy="743541"/>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3">
                <a:lumMod val="60000"/>
                <a:lumOff val="40000"/>
              </a:schemeClr>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accent6">
                    <a:lumMod val="50000"/>
                  </a:schemeClr>
                </a:solidFill>
              </a:rPr>
              <a:t>XML Layer</a:t>
            </a:r>
            <a:endParaRPr lang="en-US" sz="2800" b="1" dirty="0">
              <a:solidFill>
                <a:schemeClr val="accent6">
                  <a:lumMod val="50000"/>
                </a:schemeClr>
              </a:solidFill>
            </a:endParaRPr>
          </a:p>
        </p:txBody>
      </p:sp>
      <p:sp>
        <p:nvSpPr>
          <p:cNvPr id="17" name="Rounded Rectangle 4"/>
          <p:cNvSpPr/>
          <p:nvPr/>
        </p:nvSpPr>
        <p:spPr>
          <a:xfrm rot="16200000">
            <a:off x="-597546" y="3699321"/>
            <a:ext cx="2566693" cy="609601"/>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tx1"/>
                </a:solidFill>
              </a:rPr>
              <a:t>Errors</a:t>
            </a:r>
            <a:endParaRPr lang="en-US" sz="2800" b="1" dirty="0">
              <a:solidFill>
                <a:schemeClr val="tx1"/>
              </a:solidFill>
            </a:endParaRPr>
          </a:p>
        </p:txBody>
      </p:sp>
      <p:sp>
        <p:nvSpPr>
          <p:cNvPr id="18" name="Rounded Rectangle 4"/>
          <p:cNvSpPr/>
          <p:nvPr/>
        </p:nvSpPr>
        <p:spPr>
          <a:xfrm rot="16200000">
            <a:off x="182596" y="3717465"/>
            <a:ext cx="2566693" cy="57331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800" b="1" dirty="0" smtClean="0">
                <a:solidFill>
                  <a:schemeClr val="tx1"/>
                </a:solidFill>
              </a:rPr>
              <a:t>Heap</a:t>
            </a:r>
            <a:endParaRPr lang="en-US" sz="2800" b="1" dirty="0">
              <a:solidFill>
                <a:schemeClr val="tx1"/>
              </a:solidFill>
            </a:endParaRPr>
          </a:p>
        </p:txBody>
      </p:sp>
      <p:sp>
        <p:nvSpPr>
          <p:cNvPr id="19" name="Rounded Rectangle 4"/>
          <p:cNvSpPr/>
          <p:nvPr/>
        </p:nvSpPr>
        <p:spPr>
          <a:xfrm rot="16200000">
            <a:off x="1000839" y="3697508"/>
            <a:ext cx="2566693" cy="61322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21907" tIns="121907" rIns="121907" bIns="121907" numCol="1" spcCol="1270" anchor="ctr" anchorCtr="0">
            <a:noAutofit/>
          </a:bodyPr>
          <a:lstStyle/>
          <a:p>
            <a:pPr algn="ctr" defTabSz="1422253">
              <a:lnSpc>
                <a:spcPct val="90000"/>
              </a:lnSpc>
              <a:spcAft>
                <a:spcPct val="35000"/>
              </a:spcAft>
            </a:pPr>
            <a:r>
              <a:rPr lang="en-US" sz="2400" b="1" dirty="0" err="1" smtClean="0">
                <a:solidFill>
                  <a:schemeClr val="tx1"/>
                </a:solidFill>
              </a:rPr>
              <a:t>Async</a:t>
            </a:r>
            <a:r>
              <a:rPr lang="en-US" sz="2400" b="1" dirty="0" smtClean="0">
                <a:solidFill>
                  <a:schemeClr val="tx1"/>
                </a:solidFill>
              </a:rPr>
              <a:t>  Context</a:t>
            </a:r>
            <a:endParaRPr lang="en-US"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25"/>
                                      </p:to>
                                    </p:set>
                                    <p:animEffect filter="image" prLst="opacity: 0.2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3"/>
                                        </p:tgtEl>
                                        <p:attrNameLst>
                                          <p:attrName>style.opacity</p:attrName>
                                        </p:attrNameLst>
                                      </p:cBhvr>
                                      <p:to>
                                        <p:strVal val="0.25"/>
                                      </p:to>
                                    </p:set>
                                    <p:animEffect filter="image" prLst="opacity: 0.25">
                                      <p:cBhvr rctx="IE">
                                        <p:cTn id="13" dur="indefinite"/>
                                        <p:tgtEl>
                                          <p:spTgt spid="13"/>
                                        </p:tgtEl>
                                      </p:cBhvr>
                                    </p:animEffect>
                                  </p:childTnLst>
                                </p:cTn>
                              </p:par>
                              <p:par>
                                <p:cTn id="14" presetID="9" presetClass="emph" presetSubtype="0" grpId="0" nodeType="withEffect">
                                  <p:stCondLst>
                                    <p:cond delay="0"/>
                                  </p:stCondLst>
                                  <p:childTnLst>
                                    <p:set>
                                      <p:cBhvr rctx="PPT">
                                        <p:cTn id="15" dur="indefinite"/>
                                        <p:tgtEl>
                                          <p:spTgt spid="18"/>
                                        </p:tgtEl>
                                        <p:attrNameLst>
                                          <p:attrName>style.opacity</p:attrName>
                                        </p:attrNameLst>
                                      </p:cBhvr>
                                      <p:to>
                                        <p:strVal val="0.25"/>
                                      </p:to>
                                    </p:set>
                                    <p:animEffect filter="image" prLst="opacity: 0.25">
                                      <p:cBhvr rctx="IE">
                                        <p:cTn id="16" dur="indefinite"/>
                                        <p:tgtEl>
                                          <p:spTgt spid="18"/>
                                        </p:tgtEl>
                                      </p:cBhvr>
                                    </p:animEffect>
                                  </p:childTnLst>
                                </p:cTn>
                              </p:par>
                              <p:par>
                                <p:cTn id="17" presetID="9" presetClass="emph" presetSubtype="0" grpId="0" nodeType="withEffect">
                                  <p:stCondLst>
                                    <p:cond delay="0"/>
                                  </p:stCondLst>
                                  <p:childTnLst>
                                    <p:set>
                                      <p:cBhvr rctx="PPT">
                                        <p:cTn id="18" dur="indefinite"/>
                                        <p:tgtEl>
                                          <p:spTgt spid="7"/>
                                        </p:tgtEl>
                                        <p:attrNameLst>
                                          <p:attrName>style.opacity</p:attrName>
                                        </p:attrNameLst>
                                      </p:cBhvr>
                                      <p:to>
                                        <p:strVal val="0.25"/>
                                      </p:to>
                                    </p:set>
                                    <p:animEffect filter="image" prLst="opacity: 0.25">
                                      <p:cBhvr rctx="IE">
                                        <p:cTn id="19" dur="indefinite"/>
                                        <p:tgtEl>
                                          <p:spTgt spid="7"/>
                                        </p:tgtEl>
                                      </p:cBhvr>
                                    </p:animEffect>
                                  </p:childTnLst>
                                </p:cTn>
                              </p:par>
                              <p:par>
                                <p:cTn id="20" presetID="9" presetClass="emph" presetSubtype="0" grpId="0" nodeType="withEffect">
                                  <p:stCondLst>
                                    <p:cond delay="0"/>
                                  </p:stCondLst>
                                  <p:childTnLst>
                                    <p:set>
                                      <p:cBhvr rctx="PPT">
                                        <p:cTn id="21" dur="indefinite"/>
                                        <p:tgtEl>
                                          <p:spTgt spid="6"/>
                                        </p:tgtEl>
                                        <p:attrNameLst>
                                          <p:attrName>style.opacity</p:attrName>
                                        </p:attrNameLst>
                                      </p:cBhvr>
                                      <p:to>
                                        <p:strVal val="0.25"/>
                                      </p:to>
                                    </p:set>
                                    <p:animEffect filter="image" prLst="opacity: 0.25">
                                      <p:cBhvr rctx="IE">
                                        <p:cTn id="22" dur="indefinite"/>
                                        <p:tgtEl>
                                          <p:spTgt spid="6"/>
                                        </p:tgtEl>
                                      </p:cBhvr>
                                    </p:animEffect>
                                  </p:childTnLst>
                                </p:cTn>
                              </p:par>
                              <p:par>
                                <p:cTn id="23" presetID="9" presetClass="emph" presetSubtype="0" grpId="0" nodeType="withEffect">
                                  <p:stCondLst>
                                    <p:cond delay="0"/>
                                  </p:stCondLst>
                                  <p:childTnLst>
                                    <p:set>
                                      <p:cBhvr rctx="PPT">
                                        <p:cTn id="24" dur="indefinite"/>
                                        <p:tgtEl>
                                          <p:spTgt spid="19"/>
                                        </p:tgtEl>
                                        <p:attrNameLst>
                                          <p:attrName>style.opacity</p:attrName>
                                        </p:attrNameLst>
                                      </p:cBhvr>
                                      <p:to>
                                        <p:strVal val="0.25"/>
                                      </p:to>
                                    </p:set>
                                    <p:animEffect filter="image" prLst="opacity: 0.25">
                                      <p:cBhvr rctx="IE">
                                        <p:cTn id="25" dur="indefinite"/>
                                        <p:tgtEl>
                                          <p:spTgt spid="19"/>
                                        </p:tgtEl>
                                      </p:cBhvr>
                                    </p:animEffect>
                                  </p:childTnLst>
                                </p:cTn>
                              </p:par>
                              <p:par>
                                <p:cTn id="26" presetID="9" presetClass="emph" presetSubtype="0" grpId="0" nodeType="withEffect">
                                  <p:stCondLst>
                                    <p:cond delay="0"/>
                                  </p:stCondLst>
                                  <p:childTnLst>
                                    <p:set>
                                      <p:cBhvr rctx="PPT">
                                        <p:cTn id="27" dur="indefinite"/>
                                        <p:tgtEl>
                                          <p:spTgt spid="11"/>
                                        </p:tgtEl>
                                        <p:attrNameLst>
                                          <p:attrName>style.opacity</p:attrName>
                                        </p:attrNameLst>
                                      </p:cBhvr>
                                      <p:to>
                                        <p:strVal val="0.25"/>
                                      </p:to>
                                    </p:set>
                                    <p:animEffect filter="image" prLst="opacity: 0.25">
                                      <p:cBhvr rctx="IE">
                                        <p:cTn id="28" dur="indefinite"/>
                                        <p:tgtEl>
                                          <p:spTgt spid="11"/>
                                        </p:tgtEl>
                                      </p:cBhvr>
                                    </p:animEffect>
                                  </p:childTnLst>
                                </p:cTn>
                              </p:par>
                              <p:par>
                                <p:cTn id="29" presetID="9" presetClass="emph" presetSubtype="0" grpId="0" nodeType="withEffect">
                                  <p:stCondLst>
                                    <p:cond delay="0"/>
                                  </p:stCondLst>
                                  <p:childTnLst>
                                    <p:set>
                                      <p:cBhvr rctx="PPT">
                                        <p:cTn id="30" dur="indefinite"/>
                                        <p:tgtEl>
                                          <p:spTgt spid="15"/>
                                        </p:tgtEl>
                                        <p:attrNameLst>
                                          <p:attrName>style.opacity</p:attrName>
                                        </p:attrNameLst>
                                      </p:cBhvr>
                                      <p:to>
                                        <p:strVal val="0.25"/>
                                      </p:to>
                                    </p:set>
                                    <p:animEffect filter="image" prLst="opacity: 0.25">
                                      <p:cBhvr rctx="IE">
                                        <p:cTn id="31" dur="indefinite"/>
                                        <p:tgtEl>
                                          <p:spTgt spid="15"/>
                                        </p:tgtEl>
                                      </p:cBhvr>
                                    </p:animEffect>
                                  </p:childTnLst>
                                </p:cTn>
                              </p:par>
                              <p:par>
                                <p:cTn id="32" presetID="9" presetClass="emph" presetSubtype="0" grpId="0" nodeType="withEffect">
                                  <p:stCondLst>
                                    <p:cond delay="0"/>
                                  </p:stCondLst>
                                  <p:childTnLst>
                                    <p:set>
                                      <p:cBhvr rctx="PPT">
                                        <p:cTn id="33" dur="indefinite"/>
                                        <p:tgtEl>
                                          <p:spTgt spid="16"/>
                                        </p:tgtEl>
                                        <p:attrNameLst>
                                          <p:attrName>style.opacity</p:attrName>
                                        </p:attrNameLst>
                                      </p:cBhvr>
                                      <p:to>
                                        <p:strVal val="0.25"/>
                                      </p:to>
                                    </p:set>
                                    <p:animEffect filter="image" prLst="opacity: 0.25">
                                      <p:cBhvr rctx="IE">
                                        <p:cTn id="34" dur="indefinite"/>
                                        <p:tgtEl>
                                          <p:spTgt spid="16"/>
                                        </p:tgtEl>
                                      </p:cBhvr>
                                    </p:animEffect>
                                  </p:childTnLst>
                                </p:cTn>
                              </p:par>
                              <p:par>
                                <p:cTn id="35" presetID="9" presetClass="emph" presetSubtype="0" grpId="0" nodeType="withEffect">
                                  <p:stCondLst>
                                    <p:cond delay="0"/>
                                  </p:stCondLst>
                                  <p:childTnLst>
                                    <p:set>
                                      <p:cBhvr rctx="PPT">
                                        <p:cTn id="36" dur="indefinite"/>
                                        <p:tgtEl>
                                          <p:spTgt spid="9"/>
                                        </p:tgtEl>
                                        <p:attrNameLst>
                                          <p:attrName>style.opacity</p:attrName>
                                        </p:attrNameLst>
                                      </p:cBhvr>
                                      <p:to>
                                        <p:strVal val="0.25"/>
                                      </p:to>
                                    </p:set>
                                    <p:animEffect filter="image" prLst="opacity: 0.25">
                                      <p:cBhvr rctx="IE">
                                        <p:cTn id="3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4800" smtClean="0"/>
              <a:t>Windows 7 for</a:t>
            </a:r>
            <a:br>
              <a:rPr lang="it-IT" sz="4800" smtClean="0"/>
            </a:br>
            <a:r>
              <a:rPr lang="it-IT" sz="4800" u="sng" smtClean="0"/>
              <a:t>managed</a:t>
            </a:r>
            <a:r>
              <a:rPr lang="it-IT" sz="4800" smtClean="0"/>
              <a:t> developers</a:t>
            </a:r>
            <a:endParaRPr lang="it-IT" sz="4800"/>
          </a:p>
        </p:txBody>
      </p:sp>
      <p:sp>
        <p:nvSpPr>
          <p:cNvPr id="4" name="Subtitle 3"/>
          <p:cNvSpPr>
            <a:spLocks noGrp="1"/>
          </p:cNvSpPr>
          <p:nvPr>
            <p:ph type="subTitle" idx="1"/>
          </p:nvPr>
        </p:nvSpPr>
        <p:spPr/>
        <p:txBody>
          <a:bodyPr/>
          <a:lstStyle/>
          <a:p>
            <a:r>
              <a:rPr lang="it-IT" smtClean="0"/>
              <a:t>http://code.msdn.microsoft.com/</a:t>
            </a:r>
            <a:br>
              <a:rPr lang="it-IT" smtClean="0"/>
            </a:br>
            <a:r>
              <a:rPr lang="it-IT" smtClean="0"/>
              <a:t>WindowsAPICodePack/</a:t>
            </a:r>
          </a:p>
          <a:p>
            <a:endParaRPr lang="it-IT" smtClean="0"/>
          </a:p>
          <a:p>
            <a:r>
              <a:rPr lang="it-IT" smtClean="0"/>
              <a:t>Wrapper per le nuove API Windows 7</a:t>
            </a:r>
            <a:endParaRPr lang="it-IT"/>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it-IT" smtClean="0"/>
              <a:t>Shell e Taskbar</a:t>
            </a:r>
            <a:endParaRPr lang="it-IT"/>
          </a:p>
        </p:txBody>
      </p:sp>
      <p:sp>
        <p:nvSpPr>
          <p:cNvPr id="7" name="Subtitle 6"/>
          <p:cNvSpPr>
            <a:spLocks noGrp="1"/>
          </p:cNvSpPr>
          <p:nvPr>
            <p:ph type="subTitle" idx="1"/>
          </p:nvPr>
        </p:nvSpPr>
        <p:spPr/>
        <p:txBody>
          <a:bodyPr/>
          <a:lstStyle/>
          <a:p>
            <a:endParaRPr lang="it-IT"/>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Nuove API della Shell</a:t>
            </a:r>
            <a:endParaRPr lang="it-IT"/>
          </a:p>
        </p:txBody>
      </p:sp>
      <p:sp>
        <p:nvSpPr>
          <p:cNvPr id="3" name="Content Placeholder 2"/>
          <p:cNvSpPr>
            <a:spLocks noGrp="1"/>
          </p:cNvSpPr>
          <p:nvPr>
            <p:ph idx="1"/>
          </p:nvPr>
        </p:nvSpPr>
        <p:spPr>
          <a:xfrm>
            <a:off x="381000" y="1412875"/>
            <a:ext cx="8382000" cy="4062651"/>
          </a:xfrm>
        </p:spPr>
        <p:txBody>
          <a:bodyPr/>
          <a:lstStyle/>
          <a:p>
            <a:r>
              <a:rPr lang="it-IT" sz="2400" smtClean="0"/>
              <a:t>Dozzine di varianti per le dialog "Windows 7 style"</a:t>
            </a:r>
          </a:p>
          <a:p>
            <a:pPr lvl="1"/>
            <a:r>
              <a:rPr lang="it-IT" sz="2000" smtClean="0"/>
              <a:t>Vedere i wrapper di CodePack</a:t>
            </a:r>
          </a:p>
          <a:p>
            <a:r>
              <a:rPr lang="it-IT" sz="2400" smtClean="0"/>
              <a:t>ExplorerBrowser</a:t>
            </a:r>
          </a:p>
          <a:p>
            <a:pPr lvl="1"/>
            <a:r>
              <a:rPr lang="it-IT" sz="2000" smtClean="0"/>
              <a:t>Un set di API (e relativo wrapper .net) per navigare gli item della shell</a:t>
            </a:r>
          </a:p>
          <a:p>
            <a:r>
              <a:rPr lang="it-IT" sz="2400" smtClean="0"/>
              <a:t>Supporto alle nuove libraries di Windows 7</a:t>
            </a:r>
          </a:p>
          <a:p>
            <a:pPr lvl="1"/>
            <a:r>
              <a:rPr lang="it-IT" sz="2000" smtClean="0"/>
              <a:t>Aggregano più folder in un folder virtuale chiamato Library</a:t>
            </a:r>
          </a:p>
          <a:p>
            <a:r>
              <a:rPr lang="it-IT" sz="2400" smtClean="0"/>
              <a:t>Supporto alle ricerche</a:t>
            </a:r>
          </a:p>
          <a:p>
            <a:pPr lvl="1"/>
            <a:r>
              <a:rPr lang="it-IT" sz="2000" smtClean="0"/>
              <a:t>Possibilità di lanciare ricerche dalla propria applicazione</a:t>
            </a:r>
          </a:p>
          <a:p>
            <a:r>
              <a:rPr lang="it-IT" sz="2400" smtClean="0"/>
              <a:t>Wrapper per tutti gli oggetti più usati della shell</a:t>
            </a:r>
          </a:p>
          <a:p>
            <a:pPr lvl="1"/>
            <a:r>
              <a:rPr lang="it-IT" sz="2000" smtClean="0"/>
              <a:t>Es: le document properties</a:t>
            </a:r>
            <a:endParaRPr lang="it-IT" sz="2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Funzionalità</a:t>
            </a:r>
            <a:endParaRPr lang="it-IT"/>
          </a:p>
        </p:txBody>
      </p:sp>
      <p:sp>
        <p:nvSpPr>
          <p:cNvPr id="3" name="Content Placeholder 2"/>
          <p:cNvSpPr>
            <a:spLocks noGrp="1"/>
          </p:cNvSpPr>
          <p:nvPr>
            <p:ph idx="1"/>
          </p:nvPr>
        </p:nvSpPr>
        <p:spPr>
          <a:xfrm>
            <a:off x="381000" y="1412875"/>
            <a:ext cx="8382000" cy="4044184"/>
          </a:xfrm>
        </p:spPr>
        <p:txBody>
          <a:bodyPr/>
          <a:lstStyle/>
          <a:p>
            <a:r>
              <a:rPr lang="it-IT" smtClean="0"/>
              <a:t>Customizzare il preview</a:t>
            </a:r>
          </a:p>
          <a:p>
            <a:endParaRPr lang="it-IT" smtClean="0"/>
          </a:p>
          <a:p>
            <a:r>
              <a:rPr lang="it-IT" smtClean="0"/>
              <a:t>Overlay sull'icona</a:t>
            </a:r>
          </a:p>
          <a:p>
            <a:endParaRPr lang="it-IT" smtClean="0"/>
          </a:p>
          <a:p>
            <a:r>
              <a:rPr lang="it-IT" smtClean="0"/>
              <a:t>Progress bar sull'icona</a:t>
            </a:r>
          </a:p>
          <a:p>
            <a:endParaRPr lang="it-IT" smtClean="0"/>
          </a:p>
          <a:p>
            <a:r>
              <a:rPr lang="it-IT" smtClean="0"/>
              <a:t>Customizzare il menu</a:t>
            </a:r>
          </a:p>
          <a:p>
            <a:pPr lvl="1"/>
            <a:r>
              <a:rPr lang="it-IT" smtClean="0"/>
              <a:t>Frequent / Recent</a:t>
            </a:r>
          </a:p>
          <a:p>
            <a:pPr lvl="1"/>
            <a:r>
              <a:rPr lang="it-IT" smtClean="0"/>
              <a:t>Task (lancio applicazioni)</a:t>
            </a:r>
            <a:endParaRPr lang="it-IT"/>
          </a:p>
        </p:txBody>
      </p:sp>
      <p:pic>
        <p:nvPicPr>
          <p:cNvPr id="41" name="Picture 40" descr="Taskbar1.png"/>
          <p:cNvPicPr>
            <a:picLocks noChangeAspect="1"/>
          </p:cNvPicPr>
          <p:nvPr/>
        </p:nvPicPr>
        <p:blipFill>
          <a:blip r:embed="rId2"/>
          <a:stretch>
            <a:fillRect/>
          </a:stretch>
        </p:blipFill>
        <p:spPr>
          <a:xfrm>
            <a:off x="4996158" y="3857628"/>
            <a:ext cx="2219048" cy="2400000"/>
          </a:xfrm>
          <a:prstGeom prst="rect">
            <a:avLst/>
          </a:prstGeom>
        </p:spPr>
      </p:pic>
      <p:pic>
        <p:nvPicPr>
          <p:cNvPr id="42" name="Picture 41" descr="Taskbar2.png"/>
          <p:cNvPicPr>
            <a:picLocks noChangeAspect="1"/>
          </p:cNvPicPr>
          <p:nvPr/>
        </p:nvPicPr>
        <p:blipFill>
          <a:blip r:embed="rId3"/>
          <a:stretch>
            <a:fillRect/>
          </a:stretch>
        </p:blipFill>
        <p:spPr>
          <a:xfrm>
            <a:off x="6357950" y="500042"/>
            <a:ext cx="2533334" cy="1980953"/>
          </a:xfrm>
          <a:prstGeom prst="rect">
            <a:avLst/>
          </a:prstGeom>
        </p:spPr>
      </p:pic>
      <p:pic>
        <p:nvPicPr>
          <p:cNvPr id="43" name="Picture 42" descr="Taskbar3.png"/>
          <p:cNvPicPr>
            <a:picLocks noChangeAspect="1"/>
          </p:cNvPicPr>
          <p:nvPr/>
        </p:nvPicPr>
        <p:blipFill>
          <a:blip r:embed="rId4"/>
          <a:stretch>
            <a:fillRect/>
          </a:stretch>
        </p:blipFill>
        <p:spPr>
          <a:xfrm>
            <a:off x="3857620" y="2333668"/>
            <a:ext cx="571429" cy="380952"/>
          </a:xfrm>
          <a:prstGeom prst="rect">
            <a:avLst/>
          </a:prstGeom>
        </p:spPr>
      </p:pic>
      <p:pic>
        <p:nvPicPr>
          <p:cNvPr id="44" name="Picture 43" descr="Taskbar4.png"/>
          <p:cNvPicPr>
            <a:picLocks noChangeAspect="1"/>
          </p:cNvPicPr>
          <p:nvPr/>
        </p:nvPicPr>
        <p:blipFill>
          <a:blip r:embed="rId5"/>
          <a:stretch>
            <a:fillRect/>
          </a:stretch>
        </p:blipFill>
        <p:spPr>
          <a:xfrm>
            <a:off x="4500562" y="2333668"/>
            <a:ext cx="542857" cy="380952"/>
          </a:xfrm>
          <a:prstGeom prst="rect">
            <a:avLst/>
          </a:prstGeom>
        </p:spPr>
      </p:pic>
      <p:pic>
        <p:nvPicPr>
          <p:cNvPr id="45" name="Picture 44" descr="pb1.png"/>
          <p:cNvPicPr>
            <a:picLocks noChangeAspect="1"/>
          </p:cNvPicPr>
          <p:nvPr/>
        </p:nvPicPr>
        <p:blipFill>
          <a:blip r:embed="rId6"/>
          <a:srcRect l="832" t="1248" b="1865"/>
          <a:stretch>
            <a:fillRect/>
          </a:stretch>
        </p:blipFill>
        <p:spPr>
          <a:xfrm>
            <a:off x="4930483" y="3286124"/>
            <a:ext cx="566677" cy="369094"/>
          </a:xfrm>
          <a:prstGeom prst="rect">
            <a:avLst/>
          </a:prstGeom>
        </p:spPr>
      </p:pic>
      <p:pic>
        <p:nvPicPr>
          <p:cNvPr id="46" name="Picture 45" descr="pb2.png"/>
          <p:cNvPicPr>
            <a:picLocks noChangeAspect="1"/>
          </p:cNvPicPr>
          <p:nvPr/>
        </p:nvPicPr>
        <p:blipFill>
          <a:blip r:embed="rId7"/>
          <a:stretch>
            <a:fillRect/>
          </a:stretch>
        </p:blipFill>
        <p:spPr>
          <a:xfrm>
            <a:off x="5522226" y="3286124"/>
            <a:ext cx="571429" cy="371429"/>
          </a:xfrm>
          <a:prstGeom prst="rect">
            <a:avLst/>
          </a:prstGeom>
        </p:spPr>
      </p:pic>
      <p:pic>
        <p:nvPicPr>
          <p:cNvPr id="47" name="Picture 46" descr="pb3.png"/>
          <p:cNvPicPr>
            <a:picLocks noChangeAspect="1"/>
          </p:cNvPicPr>
          <p:nvPr/>
        </p:nvPicPr>
        <p:blipFill>
          <a:blip r:embed="rId8"/>
          <a:stretch>
            <a:fillRect/>
          </a:stretch>
        </p:blipFill>
        <p:spPr>
          <a:xfrm>
            <a:off x="6118721" y="3286124"/>
            <a:ext cx="571429" cy="371429"/>
          </a:xfrm>
          <a:prstGeom prst="rect">
            <a:avLst/>
          </a:prstGeom>
        </p:spPr>
      </p:pic>
      <p:pic>
        <p:nvPicPr>
          <p:cNvPr id="48" name="Picture 47" descr="pb4.png"/>
          <p:cNvPicPr>
            <a:picLocks noChangeAspect="1"/>
          </p:cNvPicPr>
          <p:nvPr/>
        </p:nvPicPr>
        <p:blipFill>
          <a:blip r:embed="rId9"/>
          <a:stretch>
            <a:fillRect/>
          </a:stretch>
        </p:blipFill>
        <p:spPr>
          <a:xfrm>
            <a:off x="6715215" y="3286124"/>
            <a:ext cx="571429" cy="37142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a:off x="928662" y="500042"/>
            <a:ext cx="7358114" cy="5143536"/>
          </a:xfrm>
          <a:prstGeom prst="wedgeEllipseCallout">
            <a:avLst>
              <a:gd name="adj1" fmla="val -47443"/>
              <a:gd name="adj2" fmla="val 620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099" fontAlgn="base">
              <a:spcBef>
                <a:spcPct val="0"/>
              </a:spcBef>
              <a:spcAft>
                <a:spcPct val="0"/>
              </a:spcAft>
            </a:pPr>
            <a:r>
              <a:rPr lang="it-IT" sz="4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Demo</a:t>
            </a: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lnSpc>
                <a:spcPct val="150000"/>
              </a:lnSpc>
              <a:spcBef>
                <a:spcPct val="0"/>
              </a:spcBef>
              <a:spcAft>
                <a:spcPct val="0"/>
              </a:spcAft>
            </a:pPr>
            <a: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TaskBar extension</a:t>
            </a:r>
            <a:b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br>
            <a: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(Al momento solo Winform)</a:t>
            </a:r>
            <a:endParaRPr lang="it-IT"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t-IT" smtClean="0"/>
              <a:t>Sensors API</a:t>
            </a:r>
            <a:endParaRPr lang="it-IT"/>
          </a:p>
        </p:txBody>
      </p:sp>
      <p:sp>
        <p:nvSpPr>
          <p:cNvPr id="5" name="Subtitle 4"/>
          <p:cNvSpPr>
            <a:spLocks noGrp="1"/>
          </p:cNvSpPr>
          <p:nvPr>
            <p:ph type="subTitle" idx="1"/>
          </p:nvPr>
        </p:nvSpPr>
        <p:spPr/>
        <p:txBody>
          <a:bodyPr/>
          <a:lstStyle/>
          <a:p>
            <a:endParaRPr lang="it-IT"/>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Perché una nuova API</a:t>
            </a:r>
            <a:endParaRPr lang="it-IT"/>
          </a:p>
        </p:txBody>
      </p:sp>
      <p:sp>
        <p:nvSpPr>
          <p:cNvPr id="3" name="Content Placeholder 2"/>
          <p:cNvSpPr>
            <a:spLocks noGrp="1"/>
          </p:cNvSpPr>
          <p:nvPr>
            <p:ph idx="1"/>
          </p:nvPr>
        </p:nvSpPr>
        <p:spPr>
          <a:xfrm>
            <a:off x="381000" y="1412875"/>
            <a:ext cx="8382000" cy="5059847"/>
          </a:xfrm>
        </p:spPr>
        <p:txBody>
          <a:bodyPr/>
          <a:lstStyle/>
          <a:p>
            <a:r>
              <a:rPr lang="it-IT" smtClean="0"/>
              <a:t>Molti device oggi sono esposti come seriali virtuali</a:t>
            </a:r>
          </a:p>
          <a:p>
            <a:pPr lvl="1"/>
            <a:r>
              <a:rPr lang="it-IT" smtClean="0"/>
              <a:t>Accesso esclusivo di una applicazione alla volta</a:t>
            </a:r>
          </a:p>
          <a:p>
            <a:pPr lvl="1"/>
            <a:r>
              <a:rPr lang="it-IT" smtClean="0"/>
              <a:t>Nessuna gestione di security</a:t>
            </a:r>
          </a:p>
          <a:p>
            <a:r>
              <a:rPr lang="it-IT" smtClean="0"/>
              <a:t>Definire uno standard per parlare con i sensori</a:t>
            </a:r>
          </a:p>
          <a:p>
            <a:pPr lvl="1"/>
            <a:r>
              <a:rPr lang="it-IT" smtClean="0"/>
              <a:t>Rende semplice parlare con più sensori alla volta</a:t>
            </a:r>
          </a:p>
          <a:p>
            <a:pPr lvl="1"/>
            <a:r>
              <a:rPr lang="it-IT" smtClean="0"/>
              <a:t>Non serve conoscere i protocolli proprietari (NMEA, ...)</a:t>
            </a:r>
          </a:p>
          <a:p>
            <a:r>
              <a:rPr lang="it-IT" smtClean="0"/>
              <a:t>Definisce un modello per due tipologie di sensori</a:t>
            </a:r>
          </a:p>
          <a:p>
            <a:pPr lvl="1"/>
            <a:r>
              <a:rPr lang="it-IT" smtClean="0"/>
              <a:t>Fisici (GPS, luce, accelerometro, ...)</a:t>
            </a:r>
          </a:p>
          <a:p>
            <a:pPr lvl="1"/>
            <a:r>
              <a:rPr lang="it-IT" smtClean="0"/>
              <a:t>Logici (triangolatore di posizione dai dati WiFi)</a:t>
            </a:r>
          </a:p>
          <a:p>
            <a:r>
              <a:rPr lang="it-IT" smtClean="0"/>
              <a:t>Definisce una API C++/COM per accedere:</a:t>
            </a:r>
          </a:p>
          <a:p>
            <a:pPr lvl="1"/>
            <a:r>
              <a:rPr lang="it-IT" smtClean="0"/>
              <a:t>Direttamente ai sensori</a:t>
            </a:r>
          </a:p>
          <a:p>
            <a:pPr lvl="1"/>
            <a:r>
              <a:rPr lang="it-IT" smtClean="0"/>
              <a:t>Ai dati di posizione nel caso di sensori di Location</a:t>
            </a:r>
            <a:endParaRPr lang="it-IT"/>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Chi fa cosa</a:t>
            </a:r>
            <a:endParaRPr lang="it-IT"/>
          </a:p>
        </p:txBody>
      </p:sp>
      <p:cxnSp>
        <p:nvCxnSpPr>
          <p:cNvPr id="5" name="Straight Connector 4"/>
          <p:cNvCxnSpPr/>
          <p:nvPr/>
        </p:nvCxnSpPr>
        <p:spPr>
          <a:xfrm>
            <a:off x="1071538" y="3929066"/>
            <a:ext cx="7786742" cy="24142"/>
          </a:xfrm>
          <a:prstGeom prst="line">
            <a:avLst/>
          </a:prstGeom>
        </p:spPr>
        <p:style>
          <a:lnRef idx="2">
            <a:schemeClr val="accent3"/>
          </a:lnRef>
          <a:fillRef idx="0">
            <a:schemeClr val="accent3"/>
          </a:fillRef>
          <a:effectRef idx="1">
            <a:schemeClr val="accent3"/>
          </a:effectRef>
          <a:fontRef idx="minor">
            <a:schemeClr val="tx1"/>
          </a:fontRef>
        </p:style>
      </p:cxnSp>
      <p:pic>
        <p:nvPicPr>
          <p:cNvPr id="6" name="Picture 2" descr="http://www.windowsfordevices.com/files/misc/phidget_accelerometer-thm.jpg"/>
          <p:cNvPicPr>
            <a:picLocks noChangeAspect="1" noChangeArrowheads="1"/>
          </p:cNvPicPr>
          <p:nvPr/>
        </p:nvPicPr>
        <p:blipFill>
          <a:blip r:embed="rId2"/>
          <a:stretch>
            <a:fillRect/>
          </a:stretch>
        </p:blipFill>
        <p:spPr bwMode="auto">
          <a:xfrm>
            <a:off x="1729782" y="5573086"/>
            <a:ext cx="689596" cy="792480"/>
          </a:xfrm>
          <a:prstGeom prst="rect">
            <a:avLst/>
          </a:prstGeom>
          <a:noFill/>
          <a:effectLst>
            <a:outerShdw blurRad="50800" dist="38100" dir="8100000" algn="tr" rotWithShape="0">
              <a:prstClr val="black">
                <a:alpha val="40000"/>
              </a:prstClr>
            </a:outerShdw>
          </a:effectLst>
        </p:spPr>
      </p:pic>
      <p:pic>
        <p:nvPicPr>
          <p:cNvPr id="7" name="Picture 2" descr="\\eventsql\dvd\Online_ART\DVD_ART34\Artwork_Imagery\Icons - Illustrations\communication towers satellites\radio cell tower signal wireless 3.png"/>
          <p:cNvPicPr>
            <a:picLocks noChangeAspect="1" noChangeArrowheads="1"/>
          </p:cNvPicPr>
          <p:nvPr/>
        </p:nvPicPr>
        <p:blipFill>
          <a:blip r:embed="rId3" cstate="print"/>
          <a:srcRect/>
          <a:stretch>
            <a:fillRect/>
          </a:stretch>
        </p:blipFill>
        <p:spPr bwMode="auto">
          <a:xfrm>
            <a:off x="6500602" y="5463741"/>
            <a:ext cx="579120" cy="965655"/>
          </a:xfrm>
          <a:prstGeom prst="rect">
            <a:avLst/>
          </a:prstGeom>
          <a:noFill/>
        </p:spPr>
      </p:pic>
      <p:sp>
        <p:nvSpPr>
          <p:cNvPr id="8" name="Rounded Rectangle 7"/>
          <p:cNvSpPr/>
          <p:nvPr/>
        </p:nvSpPr>
        <p:spPr bwMode="auto">
          <a:xfrm>
            <a:off x="1142976" y="4578710"/>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UMDF Sensor Driver</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3071802" y="4578710"/>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UMDF Sensor Driver</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1142976" y="4143380"/>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Sensor class extension</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3071802" y="4143380"/>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Sensor class extension</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a:off x="7980833" y="3691003"/>
            <a:ext cx="912429" cy="261610"/>
          </a:xfrm>
          <a:prstGeom prst="rect">
            <a:avLst/>
          </a:prstGeom>
        </p:spPr>
        <p:txBody>
          <a:bodyPr wrap="none">
            <a:spAutoFit/>
          </a:bodyPr>
          <a:lstStyle/>
          <a:p>
            <a:pPr algn="ctr" defTabSz="914099" fontAlgn="base">
              <a:spcBef>
                <a:spcPct val="0"/>
              </a:spcBef>
              <a:spcAft>
                <a:spcPct val="0"/>
              </a:spcAft>
            </a:pPr>
            <a:r>
              <a:rPr lang="it-IT" sz="11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User  mode</a:t>
            </a:r>
            <a:endParaRPr lang="it-IT" sz="11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7870225" y="3953208"/>
            <a:ext cx="1023037" cy="261610"/>
          </a:xfrm>
          <a:prstGeom prst="rect">
            <a:avLst/>
          </a:prstGeom>
        </p:spPr>
        <p:txBody>
          <a:bodyPr wrap="none">
            <a:spAutoFit/>
          </a:bodyPr>
          <a:lstStyle/>
          <a:p>
            <a:pPr algn="ctr" defTabSz="914099" fontAlgn="base">
              <a:spcBef>
                <a:spcPct val="0"/>
              </a:spcBef>
              <a:spcAft>
                <a:spcPct val="0"/>
              </a:spcAft>
            </a:pPr>
            <a:r>
              <a:rPr lang="it-IT" sz="11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Kernel  mode</a:t>
            </a:r>
            <a:endParaRPr lang="it-IT" sz="11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1142976" y="3357562"/>
            <a:ext cx="578647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Sensor API</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1142976" y="2928934"/>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Location (IDispatch)</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3071802" y="2928934"/>
            <a:ext cx="1857388"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Location API</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1142976" y="2000240"/>
            <a:ext cx="1857388" cy="35719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Gadget / Script</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3071802" y="2000240"/>
            <a:ext cx="1857388" cy="35719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Application</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5715008" y="4143380"/>
            <a:ext cx="2143140" cy="79252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4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System / </a:t>
            </a:r>
          </a:p>
          <a:p>
            <a:pPr algn="ctr" defTabSz="914099" fontAlgn="base">
              <a:spcBef>
                <a:spcPct val="0"/>
              </a:spcBef>
              <a:spcAft>
                <a:spcPct val="0"/>
              </a:spcAft>
            </a:pPr>
            <a:r>
              <a:rPr lang="it-IT" sz="14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device drivers</a:t>
            </a:r>
            <a:endParaRPr lang="it-IT"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7079722" y="6001714"/>
            <a:ext cx="468398" cy="261610"/>
          </a:xfrm>
          <a:prstGeom prst="rect">
            <a:avLst/>
          </a:prstGeom>
        </p:spPr>
        <p:txBody>
          <a:bodyPr wrap="none">
            <a:spAutoFit/>
          </a:bodyPr>
          <a:lstStyle/>
          <a:p>
            <a:pPr algn="ctr" defTabSz="914099" fontAlgn="base">
              <a:spcBef>
                <a:spcPct val="0"/>
              </a:spcBef>
              <a:spcAft>
                <a:spcPct val="0"/>
              </a:spcAft>
            </a:pPr>
            <a:r>
              <a:rPr lang="it-IT" sz="11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WiFi</a:t>
            </a:r>
            <a:endParaRPr lang="it-IT" sz="11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Rectangle 20"/>
          <p:cNvSpPr/>
          <p:nvPr/>
        </p:nvSpPr>
        <p:spPr>
          <a:xfrm>
            <a:off x="2374494" y="5857892"/>
            <a:ext cx="891591" cy="261610"/>
          </a:xfrm>
          <a:prstGeom prst="rect">
            <a:avLst/>
          </a:prstGeom>
        </p:spPr>
        <p:txBody>
          <a:bodyPr wrap="none">
            <a:spAutoFit/>
          </a:bodyPr>
          <a:lstStyle/>
          <a:p>
            <a:pPr defTabSz="914099" fontAlgn="base">
              <a:spcBef>
                <a:spcPct val="0"/>
              </a:spcBef>
              <a:spcAft>
                <a:spcPct val="0"/>
              </a:spcAft>
            </a:pPr>
            <a:r>
              <a:rPr lang="it-IT" sz="11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HW Device</a:t>
            </a:r>
          </a:p>
        </p:txBody>
      </p:sp>
      <p:sp>
        <p:nvSpPr>
          <p:cNvPr id="22" name="Striped Right Arrow 21"/>
          <p:cNvSpPr/>
          <p:nvPr/>
        </p:nvSpPr>
        <p:spPr bwMode="auto">
          <a:xfrm>
            <a:off x="5032996" y="4611078"/>
            <a:ext cx="571504" cy="285752"/>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cxnSp>
        <p:nvCxnSpPr>
          <p:cNvPr id="23" name="Straight Connector 22"/>
          <p:cNvCxnSpPr/>
          <p:nvPr/>
        </p:nvCxnSpPr>
        <p:spPr>
          <a:xfrm>
            <a:off x="1071538" y="2643182"/>
            <a:ext cx="778674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a:off x="785786" y="2857496"/>
            <a:ext cx="142876" cy="1643074"/>
          </a:xfrm>
          <a:prstGeom prst="leftBrace">
            <a:avLst>
              <a:gd name="adj1" fmla="val 9517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Left Brace 30"/>
          <p:cNvSpPr/>
          <p:nvPr/>
        </p:nvSpPr>
        <p:spPr>
          <a:xfrm>
            <a:off x="785786" y="4572008"/>
            <a:ext cx="142876" cy="1857388"/>
          </a:xfrm>
          <a:prstGeom prst="leftBrace">
            <a:avLst>
              <a:gd name="adj1" fmla="val 9517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Left Brace 31"/>
          <p:cNvSpPr/>
          <p:nvPr/>
        </p:nvSpPr>
        <p:spPr>
          <a:xfrm>
            <a:off x="785786" y="1857364"/>
            <a:ext cx="142876" cy="642942"/>
          </a:xfrm>
          <a:prstGeom prst="leftBrace">
            <a:avLst>
              <a:gd name="adj1" fmla="val 9517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Rounded Rectangle 33"/>
          <p:cNvSpPr/>
          <p:nvPr/>
        </p:nvSpPr>
        <p:spPr bwMode="auto">
          <a:xfrm>
            <a:off x="7072330" y="3000372"/>
            <a:ext cx="785818" cy="7143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Control Panel Applet</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35" name="Picture 3" descr="C:\Program Files\Microsoft Resource DVD Artwork\DVD_ART\Artwork_Imagery\HARDWARE_IMAGERY\Illustration - Misc Hardware\XML Icons\user blue.png"/>
          <p:cNvPicPr>
            <a:picLocks noChangeAspect="1" noChangeArrowheads="1"/>
          </p:cNvPicPr>
          <p:nvPr/>
        </p:nvPicPr>
        <p:blipFill>
          <a:blip r:embed="rId4" cstate="print"/>
          <a:srcRect/>
          <a:stretch>
            <a:fillRect/>
          </a:stretch>
        </p:blipFill>
        <p:spPr bwMode="auto">
          <a:xfrm>
            <a:off x="7249516" y="1757866"/>
            <a:ext cx="422894" cy="571476"/>
          </a:xfrm>
          <a:prstGeom prst="rect">
            <a:avLst/>
          </a:prstGeom>
          <a:noFill/>
        </p:spPr>
      </p:pic>
      <p:sp>
        <p:nvSpPr>
          <p:cNvPr id="36" name="Down Arrow 35"/>
          <p:cNvSpPr/>
          <p:nvPr/>
        </p:nvSpPr>
        <p:spPr bwMode="auto">
          <a:xfrm>
            <a:off x="7281881" y="2428868"/>
            <a:ext cx="357190" cy="428628"/>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7" name="Down Arrow 36"/>
          <p:cNvSpPr/>
          <p:nvPr/>
        </p:nvSpPr>
        <p:spPr bwMode="auto">
          <a:xfrm>
            <a:off x="5750727" y="2428868"/>
            <a:ext cx="357190" cy="857256"/>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8" name="Down Arrow 37"/>
          <p:cNvSpPr/>
          <p:nvPr/>
        </p:nvSpPr>
        <p:spPr bwMode="auto">
          <a:xfrm>
            <a:off x="3821901" y="2428868"/>
            <a:ext cx="357190" cy="428628"/>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9" name="Down Arrow 38"/>
          <p:cNvSpPr/>
          <p:nvPr/>
        </p:nvSpPr>
        <p:spPr bwMode="auto">
          <a:xfrm>
            <a:off x="1893075" y="2428868"/>
            <a:ext cx="357190" cy="428628"/>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5000628" y="2000240"/>
            <a:ext cx="1857388" cy="35719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t-IT" sz="120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Application</a:t>
            </a:r>
            <a:endParaRPr lang="it-IT" sz="12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5" name="Rectangle 44"/>
          <p:cNvSpPr/>
          <p:nvPr/>
        </p:nvSpPr>
        <p:spPr>
          <a:xfrm>
            <a:off x="214282" y="2000240"/>
            <a:ext cx="595035" cy="369332"/>
          </a:xfrm>
          <a:prstGeom prst="rect">
            <a:avLst/>
          </a:prstGeom>
        </p:spPr>
        <p:txBody>
          <a:bodyPr wrap="none">
            <a:spAutoFit/>
          </a:bodyPr>
          <a:lstStyle/>
          <a:p>
            <a:r>
              <a:rPr lang="it-IT"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Dev</a:t>
            </a:r>
            <a:endParaRPr lang="it-IT"/>
          </a:p>
        </p:txBody>
      </p:sp>
      <p:sp>
        <p:nvSpPr>
          <p:cNvPr id="46" name="Rectangle 45"/>
          <p:cNvSpPr/>
          <p:nvPr/>
        </p:nvSpPr>
        <p:spPr>
          <a:xfrm>
            <a:off x="285720" y="3065409"/>
            <a:ext cx="461665" cy="1220847"/>
          </a:xfrm>
          <a:prstGeom prst="rect">
            <a:avLst/>
          </a:prstGeom>
        </p:spPr>
        <p:txBody>
          <a:bodyPr vert="vert270" wrap="none">
            <a:spAutoFit/>
          </a:bodyPr>
          <a:lstStyle/>
          <a:p>
            <a:r>
              <a:rPr lang="it-IT"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Windows 7</a:t>
            </a:r>
            <a:endParaRPr lang="it-IT"/>
          </a:p>
        </p:txBody>
      </p:sp>
      <p:sp>
        <p:nvSpPr>
          <p:cNvPr id="47" name="Rectangle 46"/>
          <p:cNvSpPr/>
          <p:nvPr/>
        </p:nvSpPr>
        <p:spPr>
          <a:xfrm>
            <a:off x="285720" y="4630447"/>
            <a:ext cx="461665" cy="1246495"/>
          </a:xfrm>
          <a:prstGeom prst="rect">
            <a:avLst/>
          </a:prstGeom>
        </p:spPr>
        <p:txBody>
          <a:bodyPr vert="vert270" wrap="none">
            <a:spAutoFit/>
          </a:bodyPr>
          <a:lstStyle/>
          <a:p>
            <a:r>
              <a:rPr lang="it-IT"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rPr>
              <a:t>HW vendor</a:t>
            </a:r>
            <a:endParaRPr lang="it-IT"/>
          </a:p>
        </p:txBody>
      </p:sp>
      <p:sp>
        <p:nvSpPr>
          <p:cNvPr id="53" name="Down Arrow 52"/>
          <p:cNvSpPr/>
          <p:nvPr/>
        </p:nvSpPr>
        <p:spPr bwMode="auto">
          <a:xfrm>
            <a:off x="1893075" y="5000636"/>
            <a:ext cx="357190" cy="428628"/>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4" name="Down Arrow 53"/>
          <p:cNvSpPr/>
          <p:nvPr/>
        </p:nvSpPr>
        <p:spPr bwMode="auto">
          <a:xfrm>
            <a:off x="6607983" y="5000636"/>
            <a:ext cx="357190" cy="428628"/>
          </a:xfrm>
          <a:prstGeom prst="downArrow">
            <a:avLst/>
          </a:prstGeom>
          <a:gradFill flip="none" rotWithShape="1">
            <a:gsLst>
              <a:gs pos="0">
                <a:schemeClr val="accent2">
                  <a:shade val="15000"/>
                  <a:satMod val="180000"/>
                </a:schemeClr>
              </a:gs>
              <a:gs pos="50000">
                <a:schemeClr val="accent2">
                  <a:shade val="45000"/>
                  <a:satMod val="170000"/>
                  <a:alpha val="85000"/>
                </a:schemeClr>
              </a:gs>
              <a:gs pos="70000">
                <a:schemeClr val="accent2">
                  <a:tint val="99000"/>
                  <a:shade val="65000"/>
                  <a:satMod val="155000"/>
                  <a:alpha val="70000"/>
                </a:schemeClr>
              </a:gs>
              <a:gs pos="100000">
                <a:schemeClr val="accent2">
                  <a:tint val="95500"/>
                  <a:shade val="100000"/>
                  <a:satMod val="155000"/>
                  <a:alpha val="40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it-IT" sz="4000" smtClean="0"/>
              <a:t>Classificazione dei device</a:t>
            </a:r>
            <a:endParaRPr lang="it-IT" sz="4000"/>
          </a:p>
        </p:txBody>
      </p:sp>
      <p:sp>
        <p:nvSpPr>
          <p:cNvPr id="3" name="Content Placeholder 2"/>
          <p:cNvSpPr>
            <a:spLocks noGrp="1"/>
          </p:cNvSpPr>
          <p:nvPr>
            <p:ph idx="1"/>
          </p:nvPr>
        </p:nvSpPr>
        <p:spPr>
          <a:xfrm>
            <a:off x="381000" y="1412875"/>
            <a:ext cx="8382000" cy="4499693"/>
          </a:xfrm>
        </p:spPr>
        <p:txBody>
          <a:bodyPr/>
          <a:lstStyle/>
          <a:p>
            <a:r>
              <a:rPr lang="it-IT" smtClean="0"/>
              <a:t>Sono definiti da una </a:t>
            </a:r>
            <a:r>
              <a:rPr lang="it-IT" smtClean="0">
                <a:solidFill>
                  <a:schemeClr val="accent1"/>
                </a:solidFill>
              </a:rPr>
              <a:t>categoria</a:t>
            </a:r>
            <a:r>
              <a:rPr lang="it-IT" smtClean="0"/>
              <a:t> e da un </a:t>
            </a:r>
            <a:r>
              <a:rPr lang="it-IT" smtClean="0">
                <a:solidFill>
                  <a:schemeClr val="accent1"/>
                </a:solidFill>
              </a:rPr>
              <a:t>tipo</a:t>
            </a:r>
          </a:p>
          <a:p>
            <a:pPr lvl="1"/>
            <a:r>
              <a:rPr lang="it-IT" smtClean="0"/>
              <a:t>La categoria indica la natura dei dati del sensore (cosa)</a:t>
            </a:r>
          </a:p>
          <a:p>
            <a:pPr lvl="2"/>
            <a:r>
              <a:rPr lang="it-IT" smtClean="0"/>
              <a:t>Location, Motion, Orientation, Light, Scanner</a:t>
            </a:r>
          </a:p>
          <a:p>
            <a:pPr lvl="2"/>
            <a:r>
              <a:rPr lang="it-IT" smtClean="0"/>
              <a:t>Environmental, Mechanical, Biometric, Electrical</a:t>
            </a:r>
          </a:p>
          <a:p>
            <a:pPr lvl="2"/>
            <a:r>
              <a:rPr lang="it-IT" smtClean="0"/>
              <a:t>Ogni categoria ha un set noto di proprietà read o r/w esposte dal driver</a:t>
            </a:r>
          </a:p>
          <a:p>
            <a:pPr lvl="1"/>
            <a:r>
              <a:rPr lang="it-IT" smtClean="0"/>
              <a:t>Il tipo indica il modo in cui viene eseguita la rilevazione (come)</a:t>
            </a:r>
          </a:p>
          <a:p>
            <a:pPr lvl="2"/>
            <a:r>
              <a:rPr lang="it-IT" smtClean="0"/>
              <a:t>GPS, Triangolazione, Accelerometro, Giroscopio, ...</a:t>
            </a:r>
          </a:p>
          <a:p>
            <a:r>
              <a:rPr lang="it-IT" smtClean="0"/>
              <a:t>I dati sono esposti associati ad una unità di misura e tipo</a:t>
            </a:r>
          </a:p>
          <a:p>
            <a:pPr lvl="1"/>
            <a:r>
              <a:rPr lang="it-IT" smtClean="0"/>
              <a:t>Possono anche essere esposti tramite eventi</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Windows 7 for developers</a:t>
            </a:r>
            <a:endParaRPr lang="it-IT"/>
          </a:p>
        </p:txBody>
      </p:sp>
      <p:sp>
        <p:nvSpPr>
          <p:cNvPr id="3" name="Content Placeholder 2"/>
          <p:cNvSpPr>
            <a:spLocks noGrp="1"/>
          </p:cNvSpPr>
          <p:nvPr>
            <p:ph idx="1"/>
          </p:nvPr>
        </p:nvSpPr>
        <p:spPr>
          <a:xfrm>
            <a:off x="381000" y="1412875"/>
            <a:ext cx="8382000" cy="4924425"/>
          </a:xfrm>
        </p:spPr>
        <p:txBody>
          <a:bodyPr/>
          <a:lstStyle/>
          <a:p>
            <a:r>
              <a:rPr lang="en-US" smtClean="0"/>
              <a:t>Novità a livello OS</a:t>
            </a:r>
            <a:endParaRPr lang="it-IT" smtClean="0"/>
          </a:p>
          <a:p>
            <a:pPr lvl="1"/>
            <a:r>
              <a:rPr lang="it-IT" smtClean="0"/>
              <a:t>Performance (Lock globali, UMS, ...)</a:t>
            </a:r>
          </a:p>
          <a:p>
            <a:pPr lvl="1"/>
            <a:r>
              <a:rPr lang="en-US" smtClean="0"/>
              <a:t>MinWin</a:t>
            </a:r>
          </a:p>
          <a:p>
            <a:pPr lvl="1"/>
            <a:r>
              <a:rPr lang="en-US" smtClean="0"/>
              <a:t>Virtualizzazione integrata (</a:t>
            </a:r>
            <a:r>
              <a:rPr lang="it-IT" smtClean="0"/>
              <a:t>Virtual XP Mode</a:t>
            </a:r>
            <a:r>
              <a:rPr lang="en-US" smtClean="0"/>
              <a:t>)</a:t>
            </a:r>
            <a:endParaRPr lang="it-IT" smtClean="0"/>
          </a:p>
          <a:p>
            <a:pPr lvl="1"/>
            <a:r>
              <a:rPr lang="it-IT" smtClean="0"/>
              <a:t>Boot da VHD</a:t>
            </a:r>
          </a:p>
          <a:p>
            <a:pPr lvl="1"/>
            <a:r>
              <a:rPr lang="it-IT" smtClean="0"/>
              <a:t>UAC meno invasiva</a:t>
            </a:r>
          </a:p>
          <a:p>
            <a:pPr lvl="1"/>
            <a:r>
              <a:rPr lang="en-US" smtClean="0"/>
              <a:t>…</a:t>
            </a:r>
            <a:endParaRPr lang="it-IT" smtClean="0"/>
          </a:p>
          <a:p>
            <a:r>
              <a:rPr lang="it-IT" smtClean="0"/>
              <a:t>Tante, tante nuove API </a:t>
            </a:r>
            <a:r>
              <a:rPr lang="it-IT" b="1" u="sng" smtClean="0"/>
              <a:t>native</a:t>
            </a:r>
          </a:p>
          <a:p>
            <a:pPr lvl="1"/>
            <a:r>
              <a:rPr lang="en-US" smtClean="0"/>
              <a:t>OPC (Open Packaging Convention) + XPS</a:t>
            </a:r>
          </a:p>
          <a:p>
            <a:pPr lvl="1"/>
            <a:r>
              <a:rPr lang="en-US" smtClean="0"/>
              <a:t>WWS (Windows Web Services)</a:t>
            </a:r>
          </a:p>
          <a:p>
            <a:pPr lvl="1"/>
            <a:r>
              <a:rPr lang="en-US" smtClean="0"/>
              <a:t>Shell e Taskbar</a:t>
            </a:r>
          </a:p>
          <a:p>
            <a:pPr lvl="1"/>
            <a:r>
              <a:rPr lang="en-US" smtClean="0"/>
              <a:t>Sensor API</a:t>
            </a:r>
            <a:endParaRPr lang="it-IT"/>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Accelerometro</a:t>
            </a:r>
            <a:endParaRPr lang="it-IT"/>
          </a:p>
        </p:txBody>
      </p:sp>
      <p:sp>
        <p:nvSpPr>
          <p:cNvPr id="3" name="Content Placeholder 2"/>
          <p:cNvSpPr>
            <a:spLocks noGrp="1"/>
          </p:cNvSpPr>
          <p:nvPr>
            <p:ph idx="1"/>
          </p:nvPr>
        </p:nvSpPr>
        <p:spPr>
          <a:xfrm>
            <a:off x="381000" y="1412875"/>
            <a:ext cx="8382000" cy="3841052"/>
          </a:xfrm>
        </p:spPr>
        <p:txBody>
          <a:bodyPr/>
          <a:lstStyle/>
          <a:p>
            <a:r>
              <a:rPr lang="it-IT" smtClean="0"/>
              <a:t>Misura l'accelerazione su 1/2/3 assi</a:t>
            </a:r>
          </a:p>
          <a:p>
            <a:r>
              <a:rPr lang="it-IT" smtClean="0"/>
              <a:t>Range impostabile da 1.5g a 6g</a:t>
            </a:r>
          </a:p>
          <a:p>
            <a:pPr lvl="1"/>
            <a:r>
              <a:rPr lang="it-IT" smtClean="0"/>
              <a:t>Maggiore è il range, minore è la precisione</a:t>
            </a:r>
          </a:p>
          <a:p>
            <a:r>
              <a:rPr lang="it-IT" smtClean="0"/>
              <a:t>Tipicamente usato per</a:t>
            </a:r>
          </a:p>
          <a:p>
            <a:pPr lvl="1"/>
            <a:r>
              <a:rPr lang="it-IT" smtClean="0"/>
              <a:t>invalidare la garanzia in caso di guasto da caduta libera</a:t>
            </a:r>
          </a:p>
          <a:p>
            <a:pPr lvl="1"/>
            <a:r>
              <a:rPr lang="it-IT" smtClean="0"/>
              <a:t>contapassi</a:t>
            </a:r>
          </a:p>
          <a:p>
            <a:pPr lvl="1"/>
            <a:r>
              <a:rPr lang="it-IT" smtClean="0"/>
              <a:t>orientare le immagini in portrait/landscape</a:t>
            </a:r>
          </a:p>
          <a:p>
            <a:pPr lvl="1"/>
            <a:r>
              <a:rPr lang="it-IT" smtClean="0"/>
              <a:t>capire che l'oggetto si sta muovendo</a:t>
            </a:r>
            <a:endParaRPr lang="it-IT"/>
          </a:p>
          <a:p>
            <a:endParaRPr lang="it-IT" smtClean="0"/>
          </a:p>
        </p:txBody>
      </p:sp>
      <p:pic>
        <p:nvPicPr>
          <p:cNvPr id="4" name="Picture 2" descr="http://www.windowsfordevices.com/files/misc/phidget_accelerometer-thm.jpg"/>
          <p:cNvPicPr>
            <a:picLocks noChangeAspect="1" noChangeArrowheads="1"/>
          </p:cNvPicPr>
          <p:nvPr/>
        </p:nvPicPr>
        <p:blipFill>
          <a:blip r:embed="rId2"/>
          <a:stretch>
            <a:fillRect/>
          </a:stretch>
        </p:blipFill>
        <p:spPr bwMode="auto">
          <a:xfrm>
            <a:off x="7358082" y="1002418"/>
            <a:ext cx="1491924" cy="1714512"/>
          </a:xfrm>
          <a:prstGeom prst="rect">
            <a:avLst/>
          </a:prstGeom>
          <a:noFill/>
          <a:effectLst>
            <a:outerShdw blurRad="50800" dist="38100" dir="8100000" algn="tr" rotWithShape="0">
              <a:prstClr val="black">
                <a:alpha val="40000"/>
              </a:prstClr>
            </a:outerShdw>
          </a:effectLst>
        </p:spPr>
      </p:pic>
      <p:sp>
        <p:nvSpPr>
          <p:cNvPr id="5" name="Right Arrow 4"/>
          <p:cNvSpPr/>
          <p:nvPr/>
        </p:nvSpPr>
        <p:spPr bwMode="auto">
          <a:xfrm rot="4044470">
            <a:off x="7059679" y="1061829"/>
            <a:ext cx="1445638" cy="110835"/>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Sensore di luce</a:t>
            </a:r>
            <a:endParaRPr lang="it-IT"/>
          </a:p>
        </p:txBody>
      </p:sp>
      <p:sp>
        <p:nvSpPr>
          <p:cNvPr id="3" name="Content Placeholder 2"/>
          <p:cNvSpPr>
            <a:spLocks noGrp="1"/>
          </p:cNvSpPr>
          <p:nvPr>
            <p:ph idx="1"/>
          </p:nvPr>
        </p:nvSpPr>
        <p:spPr>
          <a:xfrm>
            <a:off x="381000" y="1412875"/>
            <a:ext cx="8382000" cy="3551742"/>
          </a:xfrm>
        </p:spPr>
        <p:txBody>
          <a:bodyPr/>
          <a:lstStyle/>
          <a:p>
            <a:r>
              <a:rPr lang="it-IT" smtClean="0"/>
              <a:t>È un banale fototransistor</a:t>
            </a:r>
          </a:p>
          <a:p>
            <a:r>
              <a:rPr lang="it-IT" smtClean="0"/>
              <a:t>Verrà integrato nelle prossime generazioni di notebook</a:t>
            </a:r>
          </a:p>
          <a:p>
            <a:r>
              <a:rPr lang="it-IT" smtClean="0"/>
              <a:t>Uso tipico</a:t>
            </a:r>
          </a:p>
          <a:p>
            <a:pPr lvl="1"/>
            <a:r>
              <a:rPr lang="it-IT" smtClean="0"/>
              <a:t>compensare la luce diretta sullo schermo</a:t>
            </a:r>
          </a:p>
          <a:p>
            <a:pPr lvl="2"/>
            <a:r>
              <a:rPr lang="it-IT" smtClean="0"/>
              <a:t>variando la font size (??) </a:t>
            </a:r>
            <a:r>
              <a:rPr lang="it-IT" smtClean="0">
                <a:sym typeface="Wingdings" pitchFamily="2" charset="2"/>
              </a:rPr>
              <a:t> msdn reader</a:t>
            </a:r>
            <a:endParaRPr lang="it-IT" smtClean="0"/>
          </a:p>
          <a:p>
            <a:pPr lvl="2"/>
            <a:r>
              <a:rPr lang="it-IT" smtClean="0"/>
              <a:t>cambiando contrasto/saturazione</a:t>
            </a:r>
          </a:p>
          <a:p>
            <a:pPr lvl="1"/>
            <a:r>
              <a:rPr lang="it-IT" smtClean="0"/>
              <a:t>aumentare/abbassare la luminosità dello schermo</a:t>
            </a:r>
          </a:p>
          <a:p>
            <a:pPr lvl="2"/>
            <a:r>
              <a:rPr lang="it-IT" smtClean="0"/>
              <a:t>risparmio energetico </a:t>
            </a:r>
            <a:endParaRPr lang="it-IT"/>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Privacy</a:t>
            </a:r>
            <a:endParaRPr lang="it-IT"/>
          </a:p>
        </p:txBody>
      </p:sp>
      <p:sp>
        <p:nvSpPr>
          <p:cNvPr id="3" name="Content Placeholder 2"/>
          <p:cNvSpPr>
            <a:spLocks noGrp="1"/>
          </p:cNvSpPr>
          <p:nvPr>
            <p:ph idx="1"/>
          </p:nvPr>
        </p:nvSpPr>
        <p:spPr>
          <a:xfrm>
            <a:off x="381000" y="1412875"/>
            <a:ext cx="8382000" cy="2942344"/>
          </a:xfrm>
        </p:spPr>
        <p:txBody>
          <a:bodyPr/>
          <a:lstStyle/>
          <a:p>
            <a:r>
              <a:rPr lang="it-IT" smtClean="0"/>
              <a:t>Le API di Location possono rivelare la posizione di un utente</a:t>
            </a:r>
          </a:p>
          <a:p>
            <a:pPr lvl="1"/>
            <a:r>
              <a:rPr lang="it-IT" smtClean="0"/>
              <a:t>Windows chiede all'utente se consente l'uso del sensore al primo uso dell'applicazione</a:t>
            </a:r>
          </a:p>
          <a:p>
            <a:pPr lvl="2"/>
            <a:r>
              <a:rPr lang="it-IT" smtClean="0"/>
              <a:t>L'applicazione può invocare la dialog di sistema per richiedere l'abilitazione</a:t>
            </a:r>
          </a:p>
          <a:p>
            <a:pPr lvl="1"/>
            <a:r>
              <a:rPr lang="it-IT" smtClean="0"/>
              <a:t>Di default i sensori sono tutti disabilitati</a:t>
            </a:r>
          </a:p>
          <a:p>
            <a:pPr lvl="1"/>
            <a:r>
              <a:rPr lang="it-IT" smtClean="0"/>
              <a:t>Ogni profilo utente ha le sue impostazioni</a:t>
            </a:r>
            <a:endParaRPr lang="it-IT"/>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a:off x="928662" y="500042"/>
            <a:ext cx="7358114" cy="5143536"/>
          </a:xfrm>
          <a:prstGeom prst="wedgeEllipseCallout">
            <a:avLst>
              <a:gd name="adj1" fmla="val -47443"/>
              <a:gd name="adj2" fmla="val 620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099" fontAlgn="base">
              <a:spcBef>
                <a:spcPct val="0"/>
              </a:spcBef>
              <a:spcAft>
                <a:spcPct val="0"/>
              </a:spcAft>
            </a:pPr>
            <a:r>
              <a:rPr lang="it-IT" sz="4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Demo</a:t>
            </a: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lnSpc>
                <a:spcPct val="150000"/>
              </a:lnSpc>
              <a:spcBef>
                <a:spcPct val="0"/>
              </a:spcBef>
              <a:spcAft>
                <a:spcPct val="0"/>
              </a:spcAft>
            </a:pPr>
            <a: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"Nausea"</a:t>
            </a:r>
            <a:endParaRPr lang="it-IT"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p:txBody>
      </p:sp>
      <p:pic>
        <p:nvPicPr>
          <p:cNvPr id="3" name="Picture 2" descr="http://www.windowsfordevices.com/files/misc/phidget_accelerometer-thm.jpg"/>
          <p:cNvPicPr>
            <a:picLocks noChangeAspect="1" noChangeArrowheads="1"/>
          </p:cNvPicPr>
          <p:nvPr/>
        </p:nvPicPr>
        <p:blipFill>
          <a:blip r:embed="rId2"/>
          <a:stretch>
            <a:fillRect/>
          </a:stretch>
        </p:blipFill>
        <p:spPr bwMode="auto">
          <a:xfrm>
            <a:off x="6072198" y="1428736"/>
            <a:ext cx="1491924" cy="1714512"/>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mtClean="0"/>
              <a:t>ELS</a:t>
            </a:r>
            <a:br>
              <a:rPr lang="it-IT" smtClean="0"/>
            </a:br>
            <a:r>
              <a:rPr lang="it-IT" smtClean="0"/>
              <a:t>Extended Linguistic Services</a:t>
            </a:r>
            <a:endParaRPr lang="it-IT"/>
          </a:p>
        </p:txBody>
      </p:sp>
      <p:sp>
        <p:nvSpPr>
          <p:cNvPr id="3" name="Subtitle 2"/>
          <p:cNvSpPr>
            <a:spLocks noGrp="1"/>
          </p:cNvSpPr>
          <p:nvPr>
            <p:ph type="subTitle" idx="1"/>
          </p:nvPr>
        </p:nvSpPr>
        <p:spPr/>
        <p:txBody>
          <a:bodyPr/>
          <a:lstStyle/>
          <a:p>
            <a:endParaRPr lang="it-IT"/>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C'era una volta NLS</a:t>
            </a:r>
            <a:endParaRPr lang="it-IT"/>
          </a:p>
        </p:txBody>
      </p:sp>
      <p:sp>
        <p:nvSpPr>
          <p:cNvPr id="3" name="Content Placeholder 2"/>
          <p:cNvSpPr>
            <a:spLocks noGrp="1"/>
          </p:cNvSpPr>
          <p:nvPr>
            <p:ph idx="1"/>
          </p:nvPr>
        </p:nvSpPr>
        <p:spPr>
          <a:xfrm>
            <a:off x="381000" y="1412875"/>
            <a:ext cx="8382000" cy="3293209"/>
          </a:xfrm>
        </p:spPr>
        <p:txBody>
          <a:bodyPr/>
          <a:lstStyle/>
          <a:p>
            <a:r>
              <a:rPr lang="it-IT" smtClean="0"/>
              <a:t>National Language Support</a:t>
            </a:r>
          </a:p>
          <a:p>
            <a:pPr lvl="1"/>
            <a:r>
              <a:rPr lang="it-IT" smtClean="0"/>
              <a:t>Set di API native per il supporto alla globalizzazione</a:t>
            </a:r>
          </a:p>
          <a:p>
            <a:pPr lvl="1"/>
            <a:r>
              <a:rPr lang="it-IT" smtClean="0"/>
              <a:t>Supporto al testo, data/ora/calendario, layout di tastiera, sorting, etc.</a:t>
            </a:r>
          </a:p>
          <a:p>
            <a:pPr lvl="1"/>
            <a:r>
              <a:rPr lang="it-IT" smtClean="0"/>
              <a:t>In Vista nuove API per la formattazione / vari standard</a:t>
            </a:r>
          </a:p>
          <a:p>
            <a:endParaRPr lang="it-IT" smtClean="0"/>
          </a:p>
          <a:p>
            <a:r>
              <a:rPr lang="it-IT" smtClean="0"/>
              <a:t>Nel Framework.net c'è System.Globalization</a:t>
            </a:r>
          </a:p>
          <a:p>
            <a:pPr lvl="1"/>
            <a:r>
              <a:rPr lang="it-IT" smtClean="0"/>
              <a:t>CultureInfo, etc.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smtClean="0"/>
              <a:t>Le novità in ELS</a:t>
            </a:r>
            <a:br>
              <a:rPr lang="it-IT" smtClean="0"/>
            </a:br>
            <a:endParaRPr lang="it-IT"/>
          </a:p>
        </p:txBody>
      </p:sp>
      <p:sp>
        <p:nvSpPr>
          <p:cNvPr id="3" name="Content Placeholder 2"/>
          <p:cNvSpPr>
            <a:spLocks noGrp="1"/>
          </p:cNvSpPr>
          <p:nvPr>
            <p:ph idx="1"/>
          </p:nvPr>
        </p:nvSpPr>
        <p:spPr>
          <a:xfrm>
            <a:off x="381000" y="1412875"/>
            <a:ext cx="8382000" cy="4364272"/>
          </a:xfrm>
        </p:spPr>
        <p:txBody>
          <a:bodyPr/>
          <a:lstStyle/>
          <a:p>
            <a:r>
              <a:rPr lang="it-IT" smtClean="0"/>
              <a:t>Detect della lingua dell'utente</a:t>
            </a:r>
          </a:p>
          <a:p>
            <a:pPr lvl="1"/>
            <a:r>
              <a:rPr lang="it-IT" smtClean="0"/>
              <a:t>Regional settings =&gt; dove vive l'utente</a:t>
            </a:r>
          </a:p>
          <a:p>
            <a:pPr lvl="1"/>
            <a:r>
              <a:rPr lang="it-IT" smtClean="0"/>
              <a:t>Lingua dell'OS =&gt; lingua preferita dall'utente</a:t>
            </a:r>
          </a:p>
          <a:p>
            <a:pPr lvl="1"/>
            <a:r>
              <a:rPr lang="it-IT" smtClean="0"/>
              <a:t>ELS capisce la lingua </a:t>
            </a:r>
            <a:r>
              <a:rPr lang="it-IT" u="sng" smtClean="0"/>
              <a:t>scritta</a:t>
            </a:r>
            <a:r>
              <a:rPr lang="it-IT" smtClean="0"/>
              <a:t> dall'utente. Utile per:</a:t>
            </a:r>
          </a:p>
          <a:p>
            <a:pPr lvl="2"/>
            <a:r>
              <a:rPr lang="it-IT" smtClean="0"/>
              <a:t>Help accurati</a:t>
            </a:r>
          </a:p>
          <a:p>
            <a:pPr lvl="2"/>
            <a:r>
              <a:rPr lang="it-IT" smtClean="0"/>
              <a:t>Advertising</a:t>
            </a:r>
          </a:p>
          <a:p>
            <a:pPr lvl="2"/>
            <a:r>
              <a:rPr lang="it-IT" smtClean="0"/>
              <a:t>Indexing corretto delle parole</a:t>
            </a:r>
          </a:p>
          <a:p>
            <a:r>
              <a:rPr lang="it-IT" smtClean="0"/>
              <a:t>ELS esegue la conversione automatica tra cinese semplificato e tradizionale</a:t>
            </a:r>
          </a:p>
          <a:p>
            <a:r>
              <a:rPr lang="it-IT" smtClean="0"/>
              <a:t>ELS normalizza verso la fonetica latina</a:t>
            </a:r>
          </a:p>
          <a:p>
            <a:pPr lvl="1"/>
            <a:r>
              <a:rPr lang="it-IT" smtClean="0"/>
              <a:t>Cirillico, Devanagari, Malayam, Bengali</a:t>
            </a:r>
            <a:endParaRPr lang="it-IT"/>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a:off x="928662" y="500042"/>
            <a:ext cx="7358114" cy="5143536"/>
          </a:xfrm>
          <a:prstGeom prst="wedgeEllipseCallout">
            <a:avLst>
              <a:gd name="adj1" fmla="val -47443"/>
              <a:gd name="adj2" fmla="val 620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099" fontAlgn="base">
              <a:spcBef>
                <a:spcPct val="0"/>
              </a:spcBef>
              <a:spcAft>
                <a:spcPct val="0"/>
              </a:spcAft>
            </a:pPr>
            <a:r>
              <a:rPr lang="it-IT" sz="4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Demo</a:t>
            </a: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lnSpc>
                <a:spcPct val="150000"/>
              </a:lnSpc>
              <a:spcBef>
                <a:spcPct val="0"/>
              </a:spcBef>
              <a:spcAft>
                <a:spcPct val="0"/>
              </a:spcAft>
            </a:pPr>
            <a: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Linguistic Support</a:t>
            </a:r>
            <a:b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br>
            <a:r>
              <a:rPr lang="it-IT"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in Windows 7</a:t>
            </a:r>
            <a:endParaRPr lang="it-IT"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a:off x="928662" y="500042"/>
            <a:ext cx="7358114" cy="5143536"/>
          </a:xfrm>
          <a:prstGeom prst="wedgeEllipseCallout">
            <a:avLst>
              <a:gd name="adj1" fmla="val -47443"/>
              <a:gd name="adj2" fmla="val 620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099" fontAlgn="base">
              <a:spcBef>
                <a:spcPct val="0"/>
              </a:spcBef>
              <a:spcAft>
                <a:spcPct val="0"/>
              </a:spcAft>
            </a:pPr>
            <a:r>
              <a:rPr lang="it-IT" sz="4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rPr>
              <a:t>Demo</a:t>
            </a: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a:p>
            <a:pPr algn="ctr" defTabSz="914099" fontAlgn="base">
              <a:spcBef>
                <a:spcPct val="0"/>
              </a:spcBef>
              <a:spcAft>
                <a:spcPct val="0"/>
              </a:spcAft>
            </a:pPr>
            <a:endParaRPr lang="it-IT"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mtClean="0"/>
              <a:t>Multi Touch</a:t>
            </a:r>
            <a:endParaRPr lang="it-IT"/>
          </a:p>
        </p:txBody>
      </p:sp>
      <p:sp>
        <p:nvSpPr>
          <p:cNvPr id="3" name="Subtitle 2"/>
          <p:cNvSpPr>
            <a:spLocks noGrp="1"/>
          </p:cNvSpPr>
          <p:nvPr>
            <p:ph type="subTitle" idx="1"/>
          </p:nvPr>
        </p:nvSpPr>
        <p:spPr/>
        <p:txBody>
          <a:bodyPr/>
          <a:lstStyle/>
          <a:p>
            <a:endParaRPr lang="it-IT"/>
          </a:p>
        </p:txBody>
      </p:sp>
      <p:pic>
        <p:nvPicPr>
          <p:cNvPr id="4" name="Picture 3" descr="D:\Slidework\Jobs\TechEd2007 - Brian Marble\Template\Design\Round 3\images\Hand.png"/>
          <p:cNvPicPr>
            <a:picLocks noChangeAspect="1" noChangeArrowheads="1"/>
          </p:cNvPicPr>
          <p:nvPr/>
        </p:nvPicPr>
        <p:blipFill>
          <a:blip r:embed="rId2"/>
          <a:srcRect/>
          <a:stretch>
            <a:fillRect/>
          </a:stretch>
        </p:blipFill>
        <p:spPr bwMode="invGray">
          <a:xfrm>
            <a:off x="2428860" y="1142984"/>
            <a:ext cx="6119447" cy="4751071"/>
          </a:xfrm>
          <a:prstGeom prst="rect">
            <a:avLst/>
          </a:prstGeom>
          <a:noFill/>
          <a:effectLst>
            <a:outerShdw blurRad="127000" algn="ctr" rotWithShape="0">
              <a:prstClr val="black">
                <a:alpha val="50000"/>
              </a:prstClr>
            </a:outerShdw>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Performance</a:t>
            </a:r>
            <a:endParaRPr lang="it-IT"/>
          </a:p>
        </p:txBody>
      </p:sp>
      <p:sp>
        <p:nvSpPr>
          <p:cNvPr id="3" name="Subtitle 2"/>
          <p:cNvSpPr>
            <a:spLocks noGrp="1"/>
          </p:cNvSpPr>
          <p:nvPr>
            <p:ph type="subTitle" idx="1"/>
          </p:nvPr>
        </p:nvSpPr>
        <p:spPr/>
        <p:txBody>
          <a:bodyPr/>
          <a:lstStyle/>
          <a:p>
            <a:endParaRPr lang="it-IT"/>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smtClean="0"/>
              <a:t>Novità sugli UIElement di WPF</a:t>
            </a:r>
            <a:endParaRPr lang="it-IT"/>
          </a:p>
        </p:txBody>
      </p:sp>
      <p:sp>
        <p:nvSpPr>
          <p:cNvPr id="5" name="Content Placeholder 4"/>
          <p:cNvSpPr>
            <a:spLocks noGrp="1"/>
          </p:cNvSpPr>
          <p:nvPr>
            <p:ph idx="1"/>
          </p:nvPr>
        </p:nvSpPr>
        <p:spPr>
          <a:xfrm>
            <a:off x="381000" y="1412875"/>
            <a:ext cx="8382000" cy="4585871"/>
          </a:xfrm>
        </p:spPr>
        <p:txBody>
          <a:bodyPr/>
          <a:lstStyle/>
          <a:p>
            <a:r>
              <a:rPr lang="it-IT" smtClean="0"/>
              <a:t>Proprietà</a:t>
            </a:r>
          </a:p>
          <a:p>
            <a:pPr lvl="1"/>
            <a:r>
              <a:rPr lang="it-IT" smtClean="0"/>
              <a:t>ManipulationMode</a:t>
            </a:r>
          </a:p>
          <a:p>
            <a:pPr lvl="1"/>
            <a:r>
              <a:rPr lang="it-IT" smtClean="0"/>
              <a:t>ManipulationPivot</a:t>
            </a:r>
          </a:p>
          <a:p>
            <a:r>
              <a:rPr lang="it-IT" smtClean="0"/>
              <a:t>Metodi</a:t>
            </a:r>
          </a:p>
          <a:p>
            <a:pPr lvl="1"/>
            <a:r>
              <a:rPr lang="it-IT" smtClean="0"/>
              <a:t>CompleteManipulation</a:t>
            </a:r>
          </a:p>
          <a:p>
            <a:r>
              <a:rPr lang="it-IT" smtClean="0"/>
              <a:t>Eventi</a:t>
            </a:r>
          </a:p>
          <a:p>
            <a:pPr lvl="1"/>
            <a:r>
              <a:rPr lang="it-IT" smtClean="0"/>
              <a:t>ManipulationBoundaryFeedack</a:t>
            </a:r>
          </a:p>
          <a:p>
            <a:pPr lvl="1"/>
            <a:r>
              <a:rPr lang="it-IT" smtClean="0"/>
              <a:t>ManipulationCompleted</a:t>
            </a:r>
          </a:p>
          <a:p>
            <a:pPr lvl="1"/>
            <a:r>
              <a:rPr lang="it-IT" smtClean="0"/>
              <a:t>ManipulationDelta</a:t>
            </a:r>
          </a:p>
          <a:p>
            <a:pPr lvl="1"/>
            <a:r>
              <a:rPr lang="it-IT" smtClean="0"/>
              <a:t>ManipulationInertiaStarting</a:t>
            </a:r>
          </a:p>
          <a:p>
            <a:pPr lvl="1"/>
            <a:r>
              <a:rPr lang="it-IT" smtClean="0"/>
              <a:t>ManipulationInertiaStarted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it-IT" smtClean="0"/>
              <a:t>MultiTouch: supporto base</a:t>
            </a:r>
            <a:endParaRPr lang="it-IT"/>
          </a:p>
        </p:txBody>
      </p:sp>
      <p:sp>
        <p:nvSpPr>
          <p:cNvPr id="3" name="Content Placeholder 2"/>
          <p:cNvSpPr>
            <a:spLocks noGrp="1"/>
          </p:cNvSpPr>
          <p:nvPr>
            <p:ph idx="1"/>
          </p:nvPr>
        </p:nvSpPr>
        <p:spPr>
          <a:xfrm>
            <a:off x="381000" y="1412875"/>
            <a:ext cx="8382000" cy="5244513"/>
          </a:xfrm>
        </p:spPr>
        <p:txBody>
          <a:bodyPr/>
          <a:lstStyle/>
          <a:p>
            <a:r>
              <a:rPr lang="it-IT" smtClean="0"/>
              <a:t>Nel container (Window per esempio)</a:t>
            </a:r>
          </a:p>
          <a:p>
            <a:pPr lvl="1"/>
            <a:r>
              <a:rPr lang="it-IT" smtClean="0"/>
              <a:t>Aggiungere gli event handler a:</a:t>
            </a:r>
          </a:p>
          <a:p>
            <a:pPr lvl="2"/>
            <a:r>
              <a:rPr lang="it-IT" smtClean="0"/>
              <a:t>ManipulationDelta</a:t>
            </a:r>
          </a:p>
          <a:p>
            <a:pPr lvl="2"/>
            <a:r>
              <a:rPr lang="it-IT" smtClean="0"/>
              <a:t>ManipulationInertiaStarting</a:t>
            </a:r>
          </a:p>
          <a:p>
            <a:r>
              <a:rPr lang="it-IT" smtClean="0"/>
              <a:t>Sugli oggetti 'manipolabili'</a:t>
            </a:r>
          </a:p>
          <a:p>
            <a:pPr lvl="1"/>
            <a:r>
              <a:rPr lang="it-IT" smtClean="0"/>
              <a:t>Impostare ManipulationMode</a:t>
            </a:r>
          </a:p>
          <a:p>
            <a:pPr lvl="2"/>
            <a:r>
              <a:rPr lang="it-IT" smtClean="0"/>
              <a:t>All, oppure translate/rotate/scale</a:t>
            </a:r>
          </a:p>
          <a:p>
            <a:r>
              <a:rPr lang="it-IT" smtClean="0"/>
              <a:t>ManipulationDelta fornisce traslazione, rotazione, fattore di riduzione/ingrandimento (scale).</a:t>
            </a:r>
          </a:p>
          <a:p>
            <a:pPr lvl="1"/>
            <a:r>
              <a:rPr lang="it-IT" smtClean="0"/>
              <a:t>Questi fattori vengono applicati a RenderTransform</a:t>
            </a:r>
          </a:p>
          <a:p>
            <a:r>
              <a:rPr lang="it-IT" smtClean="0"/>
              <a:t>OnInertiaStarting chiede i parametri di inerzia</a:t>
            </a:r>
          </a:p>
          <a:p>
            <a:pPr lvl="1"/>
            <a:r>
              <a:rPr lang="it-IT" smtClean="0"/>
              <a:t>boundary del container (Window)</a:t>
            </a:r>
          </a:p>
          <a:p>
            <a:pPr lvl="1"/>
            <a:r>
              <a:rPr lang="it-IT" smtClean="0"/>
              <a:t>i margini "elastici" per il rimbalzo</a:t>
            </a:r>
            <a:endParaRPr lang="it-IT"/>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286116" y="4000504"/>
            <a:ext cx="3214710" cy="21431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3897207" y="4928676"/>
            <a:ext cx="571208" cy="3908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3468283" y="4319364"/>
            <a:ext cx="571208" cy="3908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it-IT" smtClean="0"/>
              <a:t>Evento ManipulationDelta</a:t>
            </a:r>
            <a:endParaRPr lang="it-IT"/>
          </a:p>
        </p:txBody>
      </p:sp>
      <p:sp>
        <p:nvSpPr>
          <p:cNvPr id="3" name="Content Placeholder 2"/>
          <p:cNvSpPr>
            <a:spLocks noGrp="1"/>
          </p:cNvSpPr>
          <p:nvPr>
            <p:ph idx="1"/>
          </p:nvPr>
        </p:nvSpPr>
        <p:spPr>
          <a:xfrm>
            <a:off x="381000" y="1412875"/>
            <a:ext cx="8382000" cy="861774"/>
          </a:xfrm>
        </p:spPr>
        <p:txBody>
          <a:bodyPr/>
          <a:lstStyle/>
          <a:p>
            <a:r>
              <a:rPr lang="it-IT" smtClean="0"/>
              <a:t>ManipulationDeltaEventArgs fornisce i dati</a:t>
            </a:r>
          </a:p>
          <a:p>
            <a:r>
              <a:rPr lang="it-IT" smtClean="0"/>
              <a:t>Si applicano i dati alla RenderTransform</a:t>
            </a:r>
            <a:endParaRPr lang="it-IT"/>
          </a:p>
        </p:txBody>
      </p:sp>
      <p:pic>
        <p:nvPicPr>
          <p:cNvPr id="4" name="Picture 3" descr="D:\Slidework\Jobs\TechEd2007 - Brian Marble\Template\Design\Round 3\images\Hand.png"/>
          <p:cNvPicPr>
            <a:picLocks noChangeAspect="1" noChangeArrowheads="1"/>
          </p:cNvPicPr>
          <p:nvPr/>
        </p:nvPicPr>
        <p:blipFill>
          <a:blip r:embed="rId2">
            <a:duotone>
              <a:schemeClr val="accent5">
                <a:shade val="45000"/>
                <a:satMod val="135000"/>
              </a:schemeClr>
              <a:prstClr val="white"/>
            </a:duotone>
          </a:blip>
          <a:srcRect l="29185" r="48635" b="44366"/>
          <a:stretch>
            <a:fillRect/>
          </a:stretch>
        </p:blipFill>
        <p:spPr bwMode="invGray">
          <a:xfrm rot="12661284">
            <a:off x="4226947" y="4573753"/>
            <a:ext cx="414133" cy="806470"/>
          </a:xfrm>
          <a:prstGeom prst="rect">
            <a:avLst/>
          </a:prstGeom>
          <a:ln>
            <a:noFill/>
          </a:ln>
          <a:effectLst>
            <a:outerShdw blurRad="292100" dist="139700" dir="2700000" algn="tl" rotWithShape="0">
              <a:srgbClr val="333333">
                <a:alpha val="65000"/>
              </a:srgbClr>
            </a:outerShdw>
          </a:effectLst>
        </p:spPr>
      </p:pic>
      <p:pic>
        <p:nvPicPr>
          <p:cNvPr id="12" name="Picture 11" descr="D:\Slidework\Jobs\TechEd2007 - Brian Marble\Template\Design\Round 3\images\Hand.png"/>
          <p:cNvPicPr>
            <a:picLocks noChangeAspect="1" noChangeArrowheads="1"/>
          </p:cNvPicPr>
          <p:nvPr/>
        </p:nvPicPr>
        <p:blipFill>
          <a:blip r:embed="rId2"/>
          <a:srcRect l="29185" r="48635" b="44366"/>
          <a:stretch>
            <a:fillRect/>
          </a:stretch>
        </p:blipFill>
        <p:spPr bwMode="invGray">
          <a:xfrm rot="12661284">
            <a:off x="3826417" y="3977154"/>
            <a:ext cx="414133" cy="806470"/>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rot="16200000" flipH="1">
            <a:off x="3660197" y="4627515"/>
            <a:ext cx="644612" cy="439007"/>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22" name="Rounded Rectangle 21"/>
          <p:cNvSpPr/>
          <p:nvPr/>
        </p:nvSpPr>
        <p:spPr bwMode="auto">
          <a:xfrm>
            <a:off x="4754167" y="5143512"/>
            <a:ext cx="571208" cy="3908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23" name="Picture 22" descr="D:\Slidework\Jobs\TechEd2007 - Brian Marble\Template\Design\Round 3\images\Hand.png"/>
          <p:cNvPicPr>
            <a:picLocks noChangeAspect="1" noChangeArrowheads="1"/>
          </p:cNvPicPr>
          <p:nvPr/>
        </p:nvPicPr>
        <p:blipFill>
          <a:blip r:embed="rId2">
            <a:duotone>
              <a:schemeClr val="accent5">
                <a:shade val="45000"/>
                <a:satMod val="135000"/>
              </a:schemeClr>
              <a:prstClr val="white"/>
            </a:duotone>
          </a:blip>
          <a:srcRect l="29185" r="48635" b="44366"/>
          <a:stretch>
            <a:fillRect/>
          </a:stretch>
        </p:blipFill>
        <p:spPr bwMode="invGray">
          <a:xfrm rot="12661284">
            <a:off x="5083907" y="4788589"/>
            <a:ext cx="414133" cy="806470"/>
          </a:xfrm>
          <a:prstGeom prst="rect">
            <a:avLst/>
          </a:prstGeom>
          <a:ln>
            <a:noFill/>
          </a:ln>
          <a:effectLst>
            <a:outerShdw blurRad="292100" dist="139700" dir="2700000" algn="tl" rotWithShape="0">
              <a:srgbClr val="333333">
                <a:alpha val="65000"/>
              </a:srgbClr>
            </a:outerShdw>
          </a:effectLst>
        </p:spPr>
      </p:pic>
      <p:cxnSp>
        <p:nvCxnSpPr>
          <p:cNvPr id="24" name="Straight Arrow Connector 23"/>
          <p:cNvCxnSpPr/>
          <p:nvPr/>
        </p:nvCxnSpPr>
        <p:spPr>
          <a:xfrm>
            <a:off x="4192206" y="5154147"/>
            <a:ext cx="866760" cy="230014"/>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29" name="Rounded Rectangular Callout 28"/>
          <p:cNvSpPr/>
          <p:nvPr/>
        </p:nvSpPr>
        <p:spPr bwMode="auto">
          <a:xfrm>
            <a:off x="500034" y="3214686"/>
            <a:ext cx="2071702" cy="1285884"/>
          </a:xfrm>
          <a:prstGeom prst="wedgeRoundRectCallout">
            <a:avLst>
              <a:gd name="adj1" fmla="val 112643"/>
              <a:gd name="adj2" fmla="val 69015"/>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GetDeltaManipulation</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Expansion</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Scale</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Rotation</a:t>
            </a:r>
          </a:p>
          <a:p>
            <a:pPr defTabSz="914099" fontAlgn="base">
              <a:spcBef>
                <a:spcPct val="0"/>
              </a:spcBef>
              <a:spcAft>
                <a:spcPct val="0"/>
              </a:spcAft>
              <a:buFontTx/>
              <a:buChar char="-"/>
              <a:tabLst>
                <a:tab pos="88900" algn="l"/>
                <a:tab pos="179388" algn="l"/>
              </a:tabLst>
            </a:pPr>
            <a:r>
              <a:rPr lang="it-IT" sz="1200" smtClean="0">
                <a:solidFill>
                  <a:srgbClr val="FF0000"/>
                </a:solidFill>
                <a:latin typeface="Segoe" pitchFamily="34" charset="0"/>
              </a:rPr>
              <a:t>Traslation (vettore)</a:t>
            </a:r>
            <a:endParaRPr lang="it-IT" sz="1400" dirty="0" smtClean="0">
              <a:solidFill>
                <a:srgbClr val="FF0000"/>
              </a:solidFill>
              <a:latin typeface="Segoe" pitchFamily="34" charset="0"/>
            </a:endParaRPr>
          </a:p>
        </p:txBody>
      </p:sp>
      <p:sp>
        <p:nvSpPr>
          <p:cNvPr id="30" name="Rounded Rectangular Callout 29"/>
          <p:cNvSpPr/>
          <p:nvPr/>
        </p:nvSpPr>
        <p:spPr bwMode="auto">
          <a:xfrm>
            <a:off x="6357950" y="3643314"/>
            <a:ext cx="2571768" cy="1285884"/>
          </a:xfrm>
          <a:prstGeom prst="wedgeRoundRectCallout">
            <a:avLst>
              <a:gd name="adj1" fmla="val -105213"/>
              <a:gd name="adj2" fmla="val 26356"/>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GetCumulativeManipulation</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Expansion</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Scale</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Rotation</a:t>
            </a:r>
          </a:p>
          <a:p>
            <a:pPr defTabSz="914099" fontAlgn="base">
              <a:spcBef>
                <a:spcPct val="0"/>
              </a:spcBef>
              <a:spcAft>
                <a:spcPct val="0"/>
              </a:spcAft>
              <a:buFontTx/>
              <a:buChar char="-"/>
              <a:tabLst>
                <a:tab pos="88900" algn="l"/>
                <a:tab pos="179388" algn="l"/>
              </a:tabLst>
            </a:pPr>
            <a:r>
              <a:rPr lang="it-IT" sz="1200" smtClean="0">
                <a:solidFill>
                  <a:srgbClr val="FF0000"/>
                </a:solidFill>
                <a:latin typeface="Segoe" pitchFamily="34" charset="0"/>
              </a:rPr>
              <a:t>Traslation</a:t>
            </a:r>
            <a:endParaRPr lang="it-IT" sz="1400" dirty="0" smtClean="0">
              <a:solidFill>
                <a:srgbClr val="FF0000"/>
              </a:solidFill>
              <a:latin typeface="Segoe" pitchFamily="34" charset="0"/>
            </a:endParaRPr>
          </a:p>
        </p:txBody>
      </p:sp>
      <p:sp>
        <p:nvSpPr>
          <p:cNvPr id="31" name="Arc 30"/>
          <p:cNvSpPr/>
          <p:nvPr/>
        </p:nvSpPr>
        <p:spPr>
          <a:xfrm>
            <a:off x="3678602" y="4381700"/>
            <a:ext cx="1357322" cy="1148504"/>
          </a:xfrm>
          <a:prstGeom prst="arc">
            <a:avLst/>
          </a:prstGeom>
          <a:ln w="28575">
            <a:tailEnd type="triangle"/>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it-IT"/>
          </a:p>
        </p:txBody>
      </p:sp>
      <p:sp>
        <p:nvSpPr>
          <p:cNvPr id="32" name="Rounded Rectangular Callout 31"/>
          <p:cNvSpPr/>
          <p:nvPr/>
        </p:nvSpPr>
        <p:spPr bwMode="auto">
          <a:xfrm>
            <a:off x="928662" y="5715016"/>
            <a:ext cx="2071702" cy="357190"/>
          </a:xfrm>
          <a:prstGeom prst="wedgeRoundRectCallout">
            <a:avLst>
              <a:gd name="adj1" fmla="val 105990"/>
              <a:gd name="adj2" fmla="val -20747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GetCurrentOrigin</a:t>
            </a:r>
            <a:endParaRPr lang="it-IT" sz="1400" dirty="0" smtClean="0">
              <a:solidFill>
                <a:schemeClr val="bg2"/>
              </a:solidFill>
              <a:latin typeface="Segoe" pitchFamily="34" charset="0"/>
            </a:endParaRPr>
          </a:p>
        </p:txBody>
      </p:sp>
      <p:sp>
        <p:nvSpPr>
          <p:cNvPr id="33" name="Rounded Rectangular Callout 32"/>
          <p:cNvSpPr/>
          <p:nvPr/>
        </p:nvSpPr>
        <p:spPr bwMode="auto">
          <a:xfrm>
            <a:off x="714348" y="4714884"/>
            <a:ext cx="1500198" cy="857256"/>
          </a:xfrm>
          <a:prstGeom prst="wedgeRoundRectCallout">
            <a:avLst>
              <a:gd name="adj1" fmla="val 163344"/>
              <a:gd name="adj2" fmla="val -42794"/>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GetVelocities</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Angular</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Expansion</a:t>
            </a:r>
          </a:p>
          <a:p>
            <a:pPr defTabSz="914099" fontAlgn="base">
              <a:spcBef>
                <a:spcPct val="0"/>
              </a:spcBef>
              <a:spcAft>
                <a:spcPct val="0"/>
              </a:spcAft>
              <a:buFontTx/>
              <a:buChar char="-"/>
              <a:tabLst>
                <a:tab pos="88900" algn="l"/>
                <a:tab pos="179388" algn="l"/>
              </a:tabLst>
            </a:pPr>
            <a:r>
              <a:rPr lang="it-IT" sz="1200" smtClean="0">
                <a:solidFill>
                  <a:schemeClr val="bg2"/>
                </a:solidFill>
                <a:latin typeface="Segoe" pitchFamily="34" charset="0"/>
              </a:rPr>
              <a:t>Linear  (vettore)</a:t>
            </a:r>
          </a:p>
        </p:txBody>
      </p:sp>
      <p:sp>
        <p:nvSpPr>
          <p:cNvPr id="34" name="Rounded Rectangle 33"/>
          <p:cNvSpPr/>
          <p:nvPr/>
        </p:nvSpPr>
        <p:spPr bwMode="auto">
          <a:xfrm>
            <a:off x="5578758" y="5214428"/>
            <a:ext cx="571208" cy="3908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cxnSp>
        <p:nvCxnSpPr>
          <p:cNvPr id="36" name="Straight Arrow Connector 35"/>
          <p:cNvCxnSpPr/>
          <p:nvPr/>
        </p:nvCxnSpPr>
        <p:spPr>
          <a:xfrm>
            <a:off x="5047129" y="5374349"/>
            <a:ext cx="836428" cy="80728"/>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38" name="Rounded Rectangular Callout 37"/>
          <p:cNvSpPr/>
          <p:nvPr/>
        </p:nvSpPr>
        <p:spPr bwMode="auto">
          <a:xfrm>
            <a:off x="6143636" y="5715016"/>
            <a:ext cx="1500198" cy="357190"/>
          </a:xfrm>
          <a:prstGeom prst="wedgeRoundRectCallout">
            <a:avLst>
              <a:gd name="adj1" fmla="val -93103"/>
              <a:gd name="adj2" fmla="val -132179"/>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IsInertial = true</a:t>
            </a:r>
            <a:endParaRPr lang="it-IT" sz="1400" dirty="0" smtClean="0">
              <a:solidFill>
                <a:schemeClr val="bg2"/>
              </a:solidFill>
              <a:latin typeface="Segoe" pitchFamily="34" charset="0"/>
            </a:endParaRPr>
          </a:p>
        </p:txBody>
      </p:sp>
      <p:sp>
        <p:nvSpPr>
          <p:cNvPr id="39" name="Rounded Rectangular Callout 38"/>
          <p:cNvSpPr/>
          <p:nvPr/>
        </p:nvSpPr>
        <p:spPr bwMode="auto">
          <a:xfrm>
            <a:off x="3428992" y="5715016"/>
            <a:ext cx="1500198" cy="357190"/>
          </a:xfrm>
          <a:prstGeom prst="wedgeRoundRectCallout">
            <a:avLst>
              <a:gd name="adj1" fmla="val 29996"/>
              <a:gd name="adj2" fmla="val -179865"/>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tabLst>
                <a:tab pos="88900" algn="l"/>
                <a:tab pos="179388" algn="l"/>
              </a:tabLst>
            </a:pPr>
            <a:r>
              <a:rPr lang="it-IT" sz="1400" smtClean="0">
                <a:solidFill>
                  <a:schemeClr val="bg2"/>
                </a:solidFill>
                <a:latin typeface="Segoe" pitchFamily="34" charset="0"/>
              </a:rPr>
              <a:t>IsInertial = false</a:t>
            </a:r>
            <a:endParaRPr lang="it-IT" sz="1400" dirty="0" smtClean="0">
              <a:solidFill>
                <a:schemeClr val="bg2"/>
              </a:solidFill>
              <a:latin typeface="Segoe"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00364" y="4286256"/>
            <a:ext cx="3214710" cy="21431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rot="20909740">
            <a:off x="3414571" y="4501901"/>
            <a:ext cx="2257624" cy="151446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4143372" y="5357826"/>
            <a:ext cx="746231" cy="5005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it-IT" smtClean="0"/>
              <a:t>Trasformazioni complesse</a:t>
            </a:r>
            <a:endParaRPr lang="it-IT"/>
          </a:p>
        </p:txBody>
      </p:sp>
      <p:sp>
        <p:nvSpPr>
          <p:cNvPr id="3" name="Content Placeholder 2"/>
          <p:cNvSpPr>
            <a:spLocks noGrp="1"/>
          </p:cNvSpPr>
          <p:nvPr>
            <p:ph idx="1"/>
          </p:nvPr>
        </p:nvSpPr>
        <p:spPr>
          <a:xfrm>
            <a:off x="381000" y="1412875"/>
            <a:ext cx="8382000" cy="2400657"/>
          </a:xfrm>
        </p:spPr>
        <p:txBody>
          <a:bodyPr/>
          <a:lstStyle/>
          <a:p>
            <a:r>
              <a:rPr lang="it-IT" smtClean="0"/>
              <a:t>GetDeltaManipulation e GetCumulativeManipulation</a:t>
            </a:r>
          </a:p>
          <a:p>
            <a:pPr lvl="1"/>
            <a:r>
              <a:rPr lang="it-IT" smtClean="0"/>
              <a:t>Expansion: quanto si è espanso l'oggetto</a:t>
            </a:r>
          </a:p>
          <a:p>
            <a:pPr lvl="1"/>
            <a:r>
              <a:rPr lang="it-IT" smtClean="0"/>
              <a:t>Scale: il fattore di ingrandimento/riduzione</a:t>
            </a:r>
          </a:p>
          <a:p>
            <a:pPr lvl="1"/>
            <a:r>
              <a:rPr lang="it-IT" smtClean="0"/>
              <a:t>Rotation: l'angolo di rotazione</a:t>
            </a:r>
          </a:p>
          <a:p>
            <a:pPr lvl="1"/>
            <a:r>
              <a:rPr lang="it-IT" smtClean="0"/>
              <a:t>Translation: il vettore di traslazione</a:t>
            </a:r>
            <a:endParaRPr lang="it-IT"/>
          </a:p>
        </p:txBody>
      </p:sp>
      <p:cxnSp>
        <p:nvCxnSpPr>
          <p:cNvPr id="49" name="Straight Connector 48"/>
          <p:cNvCxnSpPr>
            <a:stCxn id="21" idx="0"/>
          </p:cNvCxnSpPr>
          <p:nvPr/>
        </p:nvCxnSpPr>
        <p:spPr>
          <a:xfrm rot="16200000" flipH="1" flipV="1">
            <a:off x="4263257" y="5604656"/>
            <a:ext cx="500061" cy="640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38613" y="5605474"/>
            <a:ext cx="752475" cy="238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4" idx="0"/>
          </p:cNvCxnSpPr>
          <p:nvPr/>
        </p:nvCxnSpPr>
        <p:spPr>
          <a:xfrm rot="16200000" flipH="1">
            <a:off x="3801077" y="5108396"/>
            <a:ext cx="1483648" cy="30108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V="1">
            <a:off x="3438527" y="5031593"/>
            <a:ext cx="2216943" cy="45005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D:\Slidework\Jobs\TechEd2007 - Brian Marble\Template\Design\Round 3\images\Hand.png"/>
          <p:cNvPicPr>
            <a:picLocks noChangeAspect="1" noChangeArrowheads="1"/>
          </p:cNvPicPr>
          <p:nvPr/>
        </p:nvPicPr>
        <p:blipFill>
          <a:blip r:embed="rId2"/>
          <a:srcRect l="29185" r="48635" b="44366"/>
          <a:stretch>
            <a:fillRect/>
          </a:stretch>
        </p:blipFill>
        <p:spPr bwMode="invGray">
          <a:xfrm rot="18079980">
            <a:off x="4745600" y="5484021"/>
            <a:ext cx="414133" cy="806470"/>
          </a:xfrm>
          <a:prstGeom prst="rect">
            <a:avLst/>
          </a:prstGeom>
          <a:ln>
            <a:noFill/>
          </a:ln>
          <a:effectLst>
            <a:outerShdw blurRad="292100" dist="139700" dir="2700000" algn="tl" rotWithShape="0">
              <a:srgbClr val="333333">
                <a:alpha val="65000"/>
              </a:srgbClr>
            </a:outerShdw>
          </a:effectLst>
        </p:spPr>
      </p:pic>
      <p:pic>
        <p:nvPicPr>
          <p:cNvPr id="12" name="Picture 11" descr="D:\Slidework\Jobs\TechEd2007 - Brian Marble\Template\Design\Round 3\images\Hand.png"/>
          <p:cNvPicPr>
            <a:picLocks noChangeAspect="1" noChangeArrowheads="1"/>
          </p:cNvPicPr>
          <p:nvPr/>
        </p:nvPicPr>
        <p:blipFill>
          <a:blip r:embed="rId2"/>
          <a:srcRect l="29185" r="48635" b="44366"/>
          <a:stretch>
            <a:fillRect/>
          </a:stretch>
        </p:blipFill>
        <p:spPr bwMode="invGray">
          <a:xfrm rot="2441068">
            <a:off x="3784688" y="5395354"/>
            <a:ext cx="414133" cy="806470"/>
          </a:xfrm>
          <a:prstGeom prst="rect">
            <a:avLst/>
          </a:prstGeom>
          <a:ln>
            <a:noFill/>
          </a:ln>
          <a:effectLst>
            <a:outerShdw blurRad="292100" dist="139700" dir="2700000" algn="tl" rotWithShape="0">
              <a:srgbClr val="333333">
                <a:alpha val="65000"/>
              </a:srgbClr>
            </a:outerShdw>
          </a:effectLst>
        </p:spPr>
      </p:pic>
      <p:pic>
        <p:nvPicPr>
          <p:cNvPr id="41" name="Picture 40" descr="D:\Slidework\Jobs\TechEd2007 - Brian Marble\Template\Design\Round 3\images\Hand.png"/>
          <p:cNvPicPr>
            <a:picLocks noChangeAspect="1" noChangeArrowheads="1"/>
          </p:cNvPicPr>
          <p:nvPr/>
        </p:nvPicPr>
        <p:blipFill>
          <a:blip r:embed="rId2">
            <a:duotone>
              <a:prstClr val="black"/>
              <a:schemeClr val="accent5">
                <a:tint val="45000"/>
                <a:satMod val="400000"/>
              </a:schemeClr>
            </a:duotone>
          </a:blip>
          <a:srcRect l="29185" r="48635" b="44366"/>
          <a:stretch>
            <a:fillRect/>
          </a:stretch>
        </p:blipFill>
        <p:spPr bwMode="invGray">
          <a:xfrm rot="18079980">
            <a:off x="5459980" y="4876050"/>
            <a:ext cx="414133" cy="806470"/>
          </a:xfrm>
          <a:prstGeom prst="rect">
            <a:avLst/>
          </a:prstGeom>
          <a:ln>
            <a:noFill/>
          </a:ln>
          <a:effectLst>
            <a:outerShdw blurRad="292100" dist="139700" dir="2700000" algn="tl" rotWithShape="0">
              <a:srgbClr val="333333">
                <a:alpha val="65000"/>
              </a:srgbClr>
            </a:outerShdw>
          </a:effectLst>
        </p:spPr>
      </p:pic>
      <p:pic>
        <p:nvPicPr>
          <p:cNvPr id="42" name="Picture 41" descr="D:\Slidework\Jobs\TechEd2007 - Brian Marble\Template\Design\Round 3\images\Hand.png"/>
          <p:cNvPicPr>
            <a:picLocks noChangeAspect="1" noChangeArrowheads="1"/>
          </p:cNvPicPr>
          <p:nvPr/>
        </p:nvPicPr>
        <p:blipFill>
          <a:blip r:embed="rId2">
            <a:duotone>
              <a:prstClr val="black"/>
              <a:schemeClr val="accent5">
                <a:tint val="45000"/>
                <a:satMod val="400000"/>
              </a:schemeClr>
            </a:duotone>
          </a:blip>
          <a:srcRect l="29185" r="48635" b="44366"/>
          <a:stretch>
            <a:fillRect/>
          </a:stretch>
        </p:blipFill>
        <p:spPr bwMode="invGray">
          <a:xfrm rot="2441068">
            <a:off x="3092169" y="5232534"/>
            <a:ext cx="414133" cy="806470"/>
          </a:xfrm>
          <a:prstGeom prst="rect">
            <a:avLst/>
          </a:prstGeom>
          <a:ln>
            <a:noFill/>
          </a:ln>
          <a:effectLst>
            <a:outerShdw blurRad="292100" dist="139700" dir="2700000" algn="tl" rotWithShape="0">
              <a:srgbClr val="333333">
                <a:alpha val="65000"/>
              </a:srgbClr>
            </a:outerShdw>
          </a:effectLst>
        </p:spPr>
      </p:pic>
      <p:cxnSp>
        <p:nvCxnSpPr>
          <p:cNvPr id="68" name="Straight Connector 67"/>
          <p:cNvCxnSpPr/>
          <p:nvPr/>
        </p:nvCxnSpPr>
        <p:spPr>
          <a:xfrm rot="5400000">
            <a:off x="4168379" y="5206615"/>
            <a:ext cx="752477" cy="54767"/>
          </a:xfrm>
          <a:prstGeom prst="line">
            <a:avLst/>
          </a:prstGeom>
          <a:ln>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354114" y="5418548"/>
            <a:ext cx="350046" cy="285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072678" y="5174834"/>
            <a:ext cx="723903" cy="146907"/>
          </a:xfrm>
          <a:prstGeom prst="line">
            <a:avLst/>
          </a:prstGeom>
          <a:ln>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4357690" y="4815697"/>
            <a:ext cx="219074" cy="77785"/>
          </a:xfrm>
          <a:custGeom>
            <a:avLst/>
            <a:gdLst>
              <a:gd name="connsiteX0" fmla="*/ 302022 w 559049"/>
              <a:gd name="connsiteY0" fmla="*/ 347827 h 374020"/>
              <a:gd name="connsiteX1" fmla="*/ 492522 w 559049"/>
              <a:gd name="connsiteY1" fmla="*/ 314489 h 374020"/>
              <a:gd name="connsiteX2" fmla="*/ 504428 w 559049"/>
              <a:gd name="connsiteY2" fmla="*/ 100177 h 374020"/>
              <a:gd name="connsiteX3" fmla="*/ 385366 w 559049"/>
              <a:gd name="connsiteY3" fmla="*/ 31120 h 374020"/>
              <a:gd name="connsiteX4" fmla="*/ 18653 w 559049"/>
              <a:gd name="connsiteY4" fmla="*/ 197808 h 374020"/>
              <a:gd name="connsiteX5" fmla="*/ 11509 w 559049"/>
              <a:gd name="connsiteY5" fmla="*/ 288295 h 374020"/>
              <a:gd name="connsiteX6" fmla="*/ 28178 w 559049"/>
              <a:gd name="connsiteY6" fmla="*/ 321633 h 374020"/>
              <a:gd name="connsiteX7" fmla="*/ 118666 w 559049"/>
              <a:gd name="connsiteY7" fmla="*/ 374020 h 374020"/>
              <a:gd name="connsiteX0" fmla="*/ 302022 w 559049"/>
              <a:gd name="connsiteY0" fmla="*/ 347827 h 374020"/>
              <a:gd name="connsiteX1" fmla="*/ 492522 w 559049"/>
              <a:gd name="connsiteY1" fmla="*/ 314489 h 374020"/>
              <a:gd name="connsiteX2" fmla="*/ 504428 w 559049"/>
              <a:gd name="connsiteY2" fmla="*/ 100177 h 374020"/>
              <a:gd name="connsiteX3" fmla="*/ 247255 w 559049"/>
              <a:gd name="connsiteY3" fmla="*/ 47786 h 374020"/>
              <a:gd name="connsiteX4" fmla="*/ 18653 w 559049"/>
              <a:gd name="connsiteY4" fmla="*/ 197808 h 374020"/>
              <a:gd name="connsiteX5" fmla="*/ 11509 w 559049"/>
              <a:gd name="connsiteY5" fmla="*/ 288295 h 374020"/>
              <a:gd name="connsiteX6" fmla="*/ 28178 w 559049"/>
              <a:gd name="connsiteY6" fmla="*/ 321633 h 374020"/>
              <a:gd name="connsiteX7" fmla="*/ 118666 w 559049"/>
              <a:gd name="connsiteY7" fmla="*/ 374020 h 374020"/>
              <a:gd name="connsiteX0" fmla="*/ 302022 w 559049"/>
              <a:gd name="connsiteY0" fmla="*/ 347827 h 374020"/>
              <a:gd name="connsiteX1" fmla="*/ 492522 w 559049"/>
              <a:gd name="connsiteY1" fmla="*/ 314489 h 374020"/>
              <a:gd name="connsiteX2" fmla="*/ 504428 w 559049"/>
              <a:gd name="connsiteY2" fmla="*/ 100177 h 374020"/>
              <a:gd name="connsiteX3" fmla="*/ 247255 w 559049"/>
              <a:gd name="connsiteY3" fmla="*/ 47786 h 374020"/>
              <a:gd name="connsiteX4" fmla="*/ 18653 w 559049"/>
              <a:gd name="connsiteY4" fmla="*/ 197808 h 374020"/>
              <a:gd name="connsiteX5" fmla="*/ 11509 w 559049"/>
              <a:gd name="connsiteY5" fmla="*/ 288295 h 374020"/>
              <a:gd name="connsiteX6" fmla="*/ 28178 w 559049"/>
              <a:gd name="connsiteY6" fmla="*/ 321633 h 374020"/>
              <a:gd name="connsiteX7" fmla="*/ 118666 w 559049"/>
              <a:gd name="connsiteY7" fmla="*/ 374020 h 374020"/>
              <a:gd name="connsiteX0" fmla="*/ 319882 w 576909"/>
              <a:gd name="connsiteY0" fmla="*/ 347827 h 374020"/>
              <a:gd name="connsiteX1" fmla="*/ 510382 w 576909"/>
              <a:gd name="connsiteY1" fmla="*/ 314489 h 374020"/>
              <a:gd name="connsiteX2" fmla="*/ 522288 w 576909"/>
              <a:gd name="connsiteY2" fmla="*/ 100177 h 374020"/>
              <a:gd name="connsiteX3" fmla="*/ 265115 w 576909"/>
              <a:gd name="connsiteY3" fmla="*/ 47786 h 374020"/>
              <a:gd name="connsiteX4" fmla="*/ 36513 w 576909"/>
              <a:gd name="connsiteY4" fmla="*/ 197808 h 374020"/>
              <a:gd name="connsiteX5" fmla="*/ 46038 w 576909"/>
              <a:gd name="connsiteY5" fmla="*/ 321633 h 374020"/>
              <a:gd name="connsiteX6" fmla="*/ 136526 w 576909"/>
              <a:gd name="connsiteY6" fmla="*/ 374020 h 374020"/>
              <a:gd name="connsiteX0" fmla="*/ 290513 w 547540"/>
              <a:gd name="connsiteY0" fmla="*/ 497849 h 524042"/>
              <a:gd name="connsiteX1" fmla="*/ 481013 w 547540"/>
              <a:gd name="connsiteY1" fmla="*/ 464511 h 524042"/>
              <a:gd name="connsiteX2" fmla="*/ 492919 w 547540"/>
              <a:gd name="connsiteY2" fmla="*/ 250199 h 524042"/>
              <a:gd name="connsiteX3" fmla="*/ 235746 w 547540"/>
              <a:gd name="connsiteY3" fmla="*/ 197808 h 524042"/>
              <a:gd name="connsiteX4" fmla="*/ 92870 w 547540"/>
              <a:gd name="connsiteY4" fmla="*/ 197808 h 524042"/>
              <a:gd name="connsiteX5" fmla="*/ 16669 w 547540"/>
              <a:gd name="connsiteY5" fmla="*/ 471655 h 524042"/>
              <a:gd name="connsiteX6" fmla="*/ 107157 w 547540"/>
              <a:gd name="connsiteY6" fmla="*/ 524042 h 524042"/>
              <a:gd name="connsiteX0" fmla="*/ 290513 w 547540"/>
              <a:gd name="connsiteY0" fmla="*/ 362113 h 388306"/>
              <a:gd name="connsiteX1" fmla="*/ 481013 w 547540"/>
              <a:gd name="connsiteY1" fmla="*/ 328775 h 388306"/>
              <a:gd name="connsiteX2" fmla="*/ 492919 w 547540"/>
              <a:gd name="connsiteY2" fmla="*/ 114463 h 388306"/>
              <a:gd name="connsiteX3" fmla="*/ 235746 w 547540"/>
              <a:gd name="connsiteY3" fmla="*/ 62072 h 388306"/>
              <a:gd name="connsiteX4" fmla="*/ 92870 w 547540"/>
              <a:gd name="connsiteY4" fmla="*/ 62072 h 388306"/>
              <a:gd name="connsiteX5" fmla="*/ 16669 w 547540"/>
              <a:gd name="connsiteY5" fmla="*/ 335919 h 388306"/>
              <a:gd name="connsiteX6" fmla="*/ 107157 w 547540"/>
              <a:gd name="connsiteY6" fmla="*/ 388306 h 388306"/>
              <a:gd name="connsiteX0" fmla="*/ 290513 w 547540"/>
              <a:gd name="connsiteY0" fmla="*/ 345682 h 371875"/>
              <a:gd name="connsiteX1" fmla="*/ 481013 w 547540"/>
              <a:gd name="connsiteY1" fmla="*/ 312344 h 371875"/>
              <a:gd name="connsiteX2" fmla="*/ 492919 w 547540"/>
              <a:gd name="connsiteY2" fmla="*/ 98032 h 371875"/>
              <a:gd name="connsiteX3" fmla="*/ 235746 w 547540"/>
              <a:gd name="connsiteY3" fmla="*/ 45641 h 371875"/>
              <a:gd name="connsiteX4" fmla="*/ 92870 w 547540"/>
              <a:gd name="connsiteY4" fmla="*/ 45641 h 371875"/>
              <a:gd name="connsiteX5" fmla="*/ 16669 w 547540"/>
              <a:gd name="connsiteY5" fmla="*/ 319488 h 371875"/>
              <a:gd name="connsiteX6" fmla="*/ 107157 w 547540"/>
              <a:gd name="connsiteY6" fmla="*/ 371875 h 371875"/>
              <a:gd name="connsiteX0" fmla="*/ 285751 w 542778"/>
              <a:gd name="connsiteY0" fmla="*/ 335760 h 361953"/>
              <a:gd name="connsiteX1" fmla="*/ 476251 w 542778"/>
              <a:gd name="connsiteY1" fmla="*/ 302422 h 361953"/>
              <a:gd name="connsiteX2" fmla="*/ 488157 w 542778"/>
              <a:gd name="connsiteY2" fmla="*/ 88110 h 361953"/>
              <a:gd name="connsiteX3" fmla="*/ 230984 w 542778"/>
              <a:gd name="connsiteY3" fmla="*/ 35719 h 361953"/>
              <a:gd name="connsiteX4" fmla="*/ 88108 w 542778"/>
              <a:gd name="connsiteY4" fmla="*/ 35719 h 361953"/>
              <a:gd name="connsiteX5" fmla="*/ 16669 w 542778"/>
              <a:gd name="connsiteY5" fmla="*/ 250033 h 361953"/>
              <a:gd name="connsiteX6" fmla="*/ 102395 w 542778"/>
              <a:gd name="connsiteY6" fmla="*/ 361953 h 361953"/>
              <a:gd name="connsiteX0" fmla="*/ 296298 w 553325"/>
              <a:gd name="connsiteY0" fmla="*/ 335760 h 361953"/>
              <a:gd name="connsiteX1" fmla="*/ 486798 w 553325"/>
              <a:gd name="connsiteY1" fmla="*/ 302422 h 361953"/>
              <a:gd name="connsiteX2" fmla="*/ 498704 w 553325"/>
              <a:gd name="connsiteY2" fmla="*/ 88110 h 361953"/>
              <a:gd name="connsiteX3" fmla="*/ 241531 w 553325"/>
              <a:gd name="connsiteY3" fmla="*/ 35719 h 361953"/>
              <a:gd name="connsiteX4" fmla="*/ 98655 w 553325"/>
              <a:gd name="connsiteY4" fmla="*/ 35719 h 361953"/>
              <a:gd name="connsiteX5" fmla="*/ 27216 w 553325"/>
              <a:gd name="connsiteY5" fmla="*/ 250033 h 361953"/>
              <a:gd name="connsiteX6" fmla="*/ 112942 w 553325"/>
              <a:gd name="connsiteY6" fmla="*/ 361953 h 361953"/>
              <a:gd name="connsiteX0" fmla="*/ 280988 w 538015"/>
              <a:gd name="connsiteY0" fmla="*/ 335760 h 335760"/>
              <a:gd name="connsiteX1" fmla="*/ 471488 w 538015"/>
              <a:gd name="connsiteY1" fmla="*/ 302422 h 335760"/>
              <a:gd name="connsiteX2" fmla="*/ 483394 w 538015"/>
              <a:gd name="connsiteY2" fmla="*/ 88110 h 335760"/>
              <a:gd name="connsiteX3" fmla="*/ 226221 w 538015"/>
              <a:gd name="connsiteY3" fmla="*/ 35719 h 335760"/>
              <a:gd name="connsiteX4" fmla="*/ 83345 w 538015"/>
              <a:gd name="connsiteY4" fmla="*/ 35719 h 335760"/>
              <a:gd name="connsiteX5" fmla="*/ 11906 w 538015"/>
              <a:gd name="connsiteY5" fmla="*/ 250033 h 335760"/>
              <a:gd name="connsiteX6" fmla="*/ 154783 w 538015"/>
              <a:gd name="connsiteY6" fmla="*/ 321471 h 335760"/>
              <a:gd name="connsiteX0" fmla="*/ 280988 w 538015"/>
              <a:gd name="connsiteY0" fmla="*/ 380211 h 380211"/>
              <a:gd name="connsiteX1" fmla="*/ 471488 w 538015"/>
              <a:gd name="connsiteY1" fmla="*/ 346873 h 380211"/>
              <a:gd name="connsiteX2" fmla="*/ 483394 w 538015"/>
              <a:gd name="connsiteY2" fmla="*/ 132561 h 380211"/>
              <a:gd name="connsiteX3" fmla="*/ 297659 w 538015"/>
              <a:gd name="connsiteY3" fmla="*/ 8732 h 380211"/>
              <a:gd name="connsiteX4" fmla="*/ 83345 w 538015"/>
              <a:gd name="connsiteY4" fmla="*/ 80170 h 380211"/>
              <a:gd name="connsiteX5" fmla="*/ 11906 w 538015"/>
              <a:gd name="connsiteY5" fmla="*/ 294484 h 380211"/>
              <a:gd name="connsiteX6" fmla="*/ 154783 w 538015"/>
              <a:gd name="connsiteY6" fmla="*/ 365922 h 380211"/>
              <a:gd name="connsiteX0" fmla="*/ 292895 w 549922"/>
              <a:gd name="connsiteY0" fmla="*/ 380211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49922"/>
              <a:gd name="connsiteY0" fmla="*/ 365923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49922"/>
              <a:gd name="connsiteY0" fmla="*/ 365923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49922"/>
              <a:gd name="connsiteY0" fmla="*/ 365923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49922"/>
              <a:gd name="connsiteY0" fmla="*/ 365923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49922"/>
              <a:gd name="connsiteY0" fmla="*/ 365923 h 437361"/>
              <a:gd name="connsiteX1" fmla="*/ 483395 w 549922"/>
              <a:gd name="connsiteY1" fmla="*/ 346873 h 437361"/>
              <a:gd name="connsiteX2" fmla="*/ 495301 w 549922"/>
              <a:gd name="connsiteY2" fmla="*/ 132561 h 437361"/>
              <a:gd name="connsiteX3" fmla="*/ 309566 w 549922"/>
              <a:gd name="connsiteY3" fmla="*/ 8732 h 437361"/>
              <a:gd name="connsiteX4" fmla="*/ 95252 w 549922"/>
              <a:gd name="connsiteY4" fmla="*/ 80170 h 437361"/>
              <a:gd name="connsiteX5" fmla="*/ 23813 w 549922"/>
              <a:gd name="connsiteY5" fmla="*/ 294484 h 437361"/>
              <a:gd name="connsiteX6" fmla="*/ 238128 w 549922"/>
              <a:gd name="connsiteY6" fmla="*/ 437361 h 437361"/>
              <a:gd name="connsiteX0" fmla="*/ 238128 w 526257"/>
              <a:gd name="connsiteY0" fmla="*/ 223047 h 437361"/>
              <a:gd name="connsiteX1" fmla="*/ 483395 w 526257"/>
              <a:gd name="connsiteY1" fmla="*/ 346873 h 437361"/>
              <a:gd name="connsiteX2" fmla="*/ 495301 w 526257"/>
              <a:gd name="connsiteY2" fmla="*/ 132561 h 437361"/>
              <a:gd name="connsiteX3" fmla="*/ 309566 w 526257"/>
              <a:gd name="connsiteY3" fmla="*/ 8732 h 437361"/>
              <a:gd name="connsiteX4" fmla="*/ 95252 w 526257"/>
              <a:gd name="connsiteY4" fmla="*/ 80170 h 437361"/>
              <a:gd name="connsiteX5" fmla="*/ 23813 w 526257"/>
              <a:gd name="connsiteY5" fmla="*/ 294484 h 437361"/>
              <a:gd name="connsiteX6" fmla="*/ 238128 w 526257"/>
              <a:gd name="connsiteY6" fmla="*/ 437361 h 437361"/>
              <a:gd name="connsiteX0" fmla="*/ 238128 w 526257"/>
              <a:gd name="connsiteY0" fmla="*/ 223047 h 437361"/>
              <a:gd name="connsiteX1" fmla="*/ 483395 w 526257"/>
              <a:gd name="connsiteY1" fmla="*/ 346873 h 437361"/>
              <a:gd name="connsiteX2" fmla="*/ 495301 w 526257"/>
              <a:gd name="connsiteY2" fmla="*/ 132561 h 437361"/>
              <a:gd name="connsiteX3" fmla="*/ 309566 w 526257"/>
              <a:gd name="connsiteY3" fmla="*/ 8732 h 437361"/>
              <a:gd name="connsiteX4" fmla="*/ 95252 w 526257"/>
              <a:gd name="connsiteY4" fmla="*/ 80170 h 437361"/>
              <a:gd name="connsiteX5" fmla="*/ 23813 w 526257"/>
              <a:gd name="connsiteY5" fmla="*/ 294484 h 437361"/>
              <a:gd name="connsiteX6" fmla="*/ 238128 w 526257"/>
              <a:gd name="connsiteY6" fmla="*/ 437361 h 437361"/>
              <a:gd name="connsiteX0" fmla="*/ 238129 w 526257"/>
              <a:gd name="connsiteY0" fmla="*/ 294485 h 437361"/>
              <a:gd name="connsiteX1" fmla="*/ 483395 w 526257"/>
              <a:gd name="connsiteY1" fmla="*/ 346873 h 437361"/>
              <a:gd name="connsiteX2" fmla="*/ 495301 w 526257"/>
              <a:gd name="connsiteY2" fmla="*/ 132561 h 437361"/>
              <a:gd name="connsiteX3" fmla="*/ 309566 w 526257"/>
              <a:gd name="connsiteY3" fmla="*/ 8732 h 437361"/>
              <a:gd name="connsiteX4" fmla="*/ 95252 w 526257"/>
              <a:gd name="connsiteY4" fmla="*/ 80170 h 437361"/>
              <a:gd name="connsiteX5" fmla="*/ 23813 w 526257"/>
              <a:gd name="connsiteY5" fmla="*/ 294484 h 437361"/>
              <a:gd name="connsiteX6" fmla="*/ 238128 w 526257"/>
              <a:gd name="connsiteY6" fmla="*/ 437361 h 437361"/>
              <a:gd name="connsiteX0" fmla="*/ 188123 w 476251"/>
              <a:gd name="connsiteY0" fmla="*/ 294485 h 437361"/>
              <a:gd name="connsiteX1" fmla="*/ 433389 w 476251"/>
              <a:gd name="connsiteY1" fmla="*/ 346873 h 437361"/>
              <a:gd name="connsiteX2" fmla="*/ 445295 w 476251"/>
              <a:gd name="connsiteY2" fmla="*/ 132561 h 437361"/>
              <a:gd name="connsiteX3" fmla="*/ 259560 w 476251"/>
              <a:gd name="connsiteY3" fmla="*/ 8732 h 437361"/>
              <a:gd name="connsiteX4" fmla="*/ 45246 w 476251"/>
              <a:gd name="connsiteY4" fmla="*/ 80170 h 437361"/>
              <a:gd name="connsiteX5" fmla="*/ 23813 w 476251"/>
              <a:gd name="connsiteY5" fmla="*/ 315917 h 437361"/>
              <a:gd name="connsiteX6" fmla="*/ 188122 w 476251"/>
              <a:gd name="connsiteY6" fmla="*/ 437361 h 437361"/>
              <a:gd name="connsiteX0" fmla="*/ 188123 w 476251"/>
              <a:gd name="connsiteY0" fmla="*/ 294485 h 437361"/>
              <a:gd name="connsiteX1" fmla="*/ 433389 w 476251"/>
              <a:gd name="connsiteY1" fmla="*/ 346873 h 437361"/>
              <a:gd name="connsiteX2" fmla="*/ 445295 w 476251"/>
              <a:gd name="connsiteY2" fmla="*/ 132561 h 437361"/>
              <a:gd name="connsiteX3" fmla="*/ 259560 w 476251"/>
              <a:gd name="connsiteY3" fmla="*/ 8732 h 437361"/>
              <a:gd name="connsiteX4" fmla="*/ 45246 w 476251"/>
              <a:gd name="connsiteY4" fmla="*/ 80170 h 437361"/>
              <a:gd name="connsiteX5" fmla="*/ 23813 w 476251"/>
              <a:gd name="connsiteY5" fmla="*/ 315917 h 437361"/>
              <a:gd name="connsiteX6" fmla="*/ 188122 w 476251"/>
              <a:gd name="connsiteY6" fmla="*/ 437361 h 437361"/>
              <a:gd name="connsiteX0" fmla="*/ 188123 w 476251"/>
              <a:gd name="connsiteY0" fmla="*/ 294485 h 437361"/>
              <a:gd name="connsiteX1" fmla="*/ 433389 w 476251"/>
              <a:gd name="connsiteY1" fmla="*/ 346873 h 437361"/>
              <a:gd name="connsiteX2" fmla="*/ 445295 w 476251"/>
              <a:gd name="connsiteY2" fmla="*/ 132561 h 437361"/>
              <a:gd name="connsiteX3" fmla="*/ 259560 w 476251"/>
              <a:gd name="connsiteY3" fmla="*/ 8732 h 437361"/>
              <a:gd name="connsiteX4" fmla="*/ 45246 w 476251"/>
              <a:gd name="connsiteY4" fmla="*/ 80170 h 437361"/>
              <a:gd name="connsiteX5" fmla="*/ 23813 w 476251"/>
              <a:gd name="connsiteY5" fmla="*/ 315917 h 437361"/>
              <a:gd name="connsiteX6" fmla="*/ 188123 w 476251"/>
              <a:gd name="connsiteY6" fmla="*/ 437361 h 437361"/>
              <a:gd name="connsiteX0" fmla="*/ 188123 w 469108"/>
              <a:gd name="connsiteY0" fmla="*/ 294485 h 437361"/>
              <a:gd name="connsiteX1" fmla="*/ 402437 w 469108"/>
              <a:gd name="connsiteY1" fmla="*/ 365923 h 437361"/>
              <a:gd name="connsiteX2" fmla="*/ 445295 w 469108"/>
              <a:gd name="connsiteY2" fmla="*/ 132561 h 437361"/>
              <a:gd name="connsiteX3" fmla="*/ 259560 w 469108"/>
              <a:gd name="connsiteY3" fmla="*/ 8732 h 437361"/>
              <a:gd name="connsiteX4" fmla="*/ 45246 w 469108"/>
              <a:gd name="connsiteY4" fmla="*/ 80170 h 437361"/>
              <a:gd name="connsiteX5" fmla="*/ 23813 w 469108"/>
              <a:gd name="connsiteY5" fmla="*/ 315917 h 437361"/>
              <a:gd name="connsiteX6" fmla="*/ 188123 w 469108"/>
              <a:gd name="connsiteY6" fmla="*/ 437361 h 437361"/>
              <a:gd name="connsiteX0" fmla="*/ 188123 w 469108"/>
              <a:gd name="connsiteY0" fmla="*/ 294485 h 437361"/>
              <a:gd name="connsiteX1" fmla="*/ 402437 w 469108"/>
              <a:gd name="connsiteY1" fmla="*/ 365923 h 437361"/>
              <a:gd name="connsiteX2" fmla="*/ 445295 w 469108"/>
              <a:gd name="connsiteY2" fmla="*/ 132561 h 437361"/>
              <a:gd name="connsiteX3" fmla="*/ 259560 w 469108"/>
              <a:gd name="connsiteY3" fmla="*/ 8732 h 437361"/>
              <a:gd name="connsiteX4" fmla="*/ 45246 w 469108"/>
              <a:gd name="connsiteY4" fmla="*/ 80170 h 437361"/>
              <a:gd name="connsiteX5" fmla="*/ 23813 w 469108"/>
              <a:gd name="connsiteY5" fmla="*/ 315917 h 437361"/>
              <a:gd name="connsiteX6" fmla="*/ 188123 w 469108"/>
              <a:gd name="connsiteY6" fmla="*/ 437361 h 437361"/>
              <a:gd name="connsiteX0" fmla="*/ 402437 w 469108"/>
              <a:gd name="connsiteY0" fmla="*/ 365923 h 437361"/>
              <a:gd name="connsiteX1" fmla="*/ 445295 w 469108"/>
              <a:gd name="connsiteY1" fmla="*/ 132561 h 437361"/>
              <a:gd name="connsiteX2" fmla="*/ 259560 w 469108"/>
              <a:gd name="connsiteY2" fmla="*/ 8732 h 437361"/>
              <a:gd name="connsiteX3" fmla="*/ 45246 w 469108"/>
              <a:gd name="connsiteY3" fmla="*/ 80170 h 437361"/>
              <a:gd name="connsiteX4" fmla="*/ 23813 w 469108"/>
              <a:gd name="connsiteY4" fmla="*/ 315917 h 437361"/>
              <a:gd name="connsiteX5" fmla="*/ 188123 w 469108"/>
              <a:gd name="connsiteY5" fmla="*/ 437361 h 437361"/>
              <a:gd name="connsiteX0" fmla="*/ 402437 w 469108"/>
              <a:gd name="connsiteY0" fmla="*/ 365923 h 365923"/>
              <a:gd name="connsiteX1" fmla="*/ 445295 w 469108"/>
              <a:gd name="connsiteY1" fmla="*/ 132561 h 365923"/>
              <a:gd name="connsiteX2" fmla="*/ 259560 w 469108"/>
              <a:gd name="connsiteY2" fmla="*/ 8732 h 365923"/>
              <a:gd name="connsiteX3" fmla="*/ 45246 w 469108"/>
              <a:gd name="connsiteY3" fmla="*/ 80170 h 365923"/>
              <a:gd name="connsiteX4" fmla="*/ 23813 w 469108"/>
              <a:gd name="connsiteY4" fmla="*/ 315917 h 365923"/>
              <a:gd name="connsiteX0" fmla="*/ 357191 w 423862"/>
              <a:gd name="connsiteY0" fmla="*/ 365923 h 365923"/>
              <a:gd name="connsiteX1" fmla="*/ 400049 w 423862"/>
              <a:gd name="connsiteY1" fmla="*/ 132561 h 365923"/>
              <a:gd name="connsiteX2" fmla="*/ 214314 w 423862"/>
              <a:gd name="connsiteY2" fmla="*/ 8732 h 365923"/>
              <a:gd name="connsiteX3" fmla="*/ 0 w 423862"/>
              <a:gd name="connsiteY3" fmla="*/ 80170 h 365923"/>
              <a:gd name="connsiteX0" fmla="*/ 400049 w 400049"/>
              <a:gd name="connsiteY0" fmla="*/ 132561 h 132561"/>
              <a:gd name="connsiteX1" fmla="*/ 214314 w 400049"/>
              <a:gd name="connsiteY1" fmla="*/ 8732 h 132561"/>
              <a:gd name="connsiteX2" fmla="*/ 0 w 400049"/>
              <a:gd name="connsiteY2" fmla="*/ 80170 h 132561"/>
              <a:gd name="connsiteX0" fmla="*/ 214314 w 214314"/>
              <a:gd name="connsiteY0" fmla="*/ 8732 h 80170"/>
              <a:gd name="connsiteX1" fmla="*/ 0 w 214314"/>
              <a:gd name="connsiteY1" fmla="*/ 80170 h 80170"/>
              <a:gd name="connsiteX0" fmla="*/ 240507 w 240507"/>
              <a:gd name="connsiteY0" fmla="*/ 51198 h 51198"/>
              <a:gd name="connsiteX1" fmla="*/ 0 w 240507"/>
              <a:gd name="connsiteY1" fmla="*/ 51197 h 51198"/>
              <a:gd name="connsiteX0" fmla="*/ 240507 w 240507"/>
              <a:gd name="connsiteY0" fmla="*/ 61116 h 61116"/>
              <a:gd name="connsiteX1" fmla="*/ 0 w 240507"/>
              <a:gd name="connsiteY1" fmla="*/ 61115 h 61116"/>
              <a:gd name="connsiteX0" fmla="*/ 219074 w 219074"/>
              <a:gd name="connsiteY0" fmla="*/ 61116 h 77785"/>
              <a:gd name="connsiteX1" fmla="*/ 0 w 219074"/>
              <a:gd name="connsiteY1" fmla="*/ 77785 h 77785"/>
              <a:gd name="connsiteX0" fmla="*/ 219074 w 219074"/>
              <a:gd name="connsiteY0" fmla="*/ 61116 h 77785"/>
              <a:gd name="connsiteX1" fmla="*/ 0 w 219074"/>
              <a:gd name="connsiteY1" fmla="*/ 77785 h 77785"/>
            </a:gdLst>
            <a:ahLst/>
            <a:cxnLst>
              <a:cxn ang="0">
                <a:pos x="connsiteX0" y="connsiteY0"/>
              </a:cxn>
              <a:cxn ang="0">
                <a:pos x="connsiteX1" y="connsiteY1"/>
              </a:cxn>
            </a:cxnLst>
            <a:rect l="l" t="t" r="r" b="b"/>
            <a:pathLst>
              <a:path w="219074" h="77785">
                <a:moveTo>
                  <a:pt x="219074" y="61116"/>
                </a:moveTo>
                <a:cubicBezTo>
                  <a:pt x="173831" y="0"/>
                  <a:pt x="25005" y="2777"/>
                  <a:pt x="0" y="77785"/>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Straight Arrow Connector 26"/>
          <p:cNvCxnSpPr/>
          <p:nvPr/>
        </p:nvCxnSpPr>
        <p:spPr>
          <a:xfrm flipV="1">
            <a:off x="4769224" y="5029200"/>
            <a:ext cx="726701" cy="612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571876" y="5503081"/>
            <a:ext cx="677399" cy="165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it-IT" sz="3600" smtClean="0"/>
              <a:t>SurfRaf: il Surface tradizionale genovese</a:t>
            </a:r>
            <a:endParaRPr lang="it-IT" sz="3600"/>
          </a:p>
        </p:txBody>
      </p:sp>
      <p:sp>
        <p:nvSpPr>
          <p:cNvPr id="3" name="Content Placeholder 2"/>
          <p:cNvSpPr>
            <a:spLocks noGrp="1"/>
          </p:cNvSpPr>
          <p:nvPr>
            <p:ph idx="1"/>
          </p:nvPr>
        </p:nvSpPr>
        <p:spPr>
          <a:xfrm>
            <a:off x="381000" y="1412875"/>
            <a:ext cx="8382000" cy="4530471"/>
          </a:xfrm>
        </p:spPr>
        <p:txBody>
          <a:bodyPr/>
          <a:lstStyle/>
          <a:p>
            <a:r>
              <a:rPr lang="it-IT" sz="2400" smtClean="0"/>
              <a:t>Procurarsi da Ikea il materiale</a:t>
            </a:r>
          </a:p>
          <a:p>
            <a:pPr lvl="1"/>
            <a:r>
              <a:rPr lang="it-IT" sz="2000" smtClean="0"/>
              <a:t>Barnslig</a:t>
            </a:r>
          </a:p>
          <a:p>
            <a:pPr lvl="1"/>
            <a:r>
              <a:rPr lang="it-IT" sz="2000" smtClean="0"/>
              <a:t>Pjäs</a:t>
            </a:r>
          </a:p>
          <a:p>
            <a:pPr lvl="1"/>
            <a:r>
              <a:rPr lang="it-IT" sz="2000" smtClean="0"/>
              <a:t>Lindskär</a:t>
            </a:r>
          </a:p>
          <a:p>
            <a:pPr lvl="1"/>
            <a:r>
              <a:rPr lang="it-IT" sz="2000" smtClean="0"/>
              <a:t>LJUSÅS YSBY</a:t>
            </a:r>
          </a:p>
          <a:p>
            <a:pPr lvl="1"/>
            <a:r>
              <a:rPr lang="it-IT" sz="2000" smtClean="0"/>
              <a:t>Kölla a Käldö</a:t>
            </a:r>
          </a:p>
          <a:p>
            <a:pPr lvl="1"/>
            <a:r>
              <a:rPr lang="it-IT" sz="2000" smtClean="0"/>
              <a:t>Wë</a:t>
            </a:r>
            <a:r>
              <a:rPr lang="it-IT" sz="2000" smtClean="0">
                <a:latin typeface="Arial"/>
                <a:cs typeface="Arial"/>
              </a:rPr>
              <a:t>ßkâm ÜSB</a:t>
            </a:r>
            <a:endParaRPr lang="it-IT" sz="2000" smtClean="0"/>
          </a:p>
          <a:p>
            <a:r>
              <a:rPr lang="it-IT" sz="2400" smtClean="0"/>
              <a:t>Software (vero </a:t>
            </a:r>
            <a:r>
              <a:rPr lang="it-IT" sz="2400" smtClean="0">
                <a:sym typeface="Wingdings" pitchFamily="2" charset="2"/>
              </a:rPr>
              <a:t>)</a:t>
            </a:r>
          </a:p>
          <a:p>
            <a:pPr lvl="1"/>
            <a:r>
              <a:rPr lang="it-IT" sz="2000" smtClean="0">
                <a:sym typeface="Wingdings" pitchFamily="2" charset="2"/>
              </a:rPr>
              <a:t>TBeta.nuigroup.com</a:t>
            </a:r>
          </a:p>
          <a:p>
            <a:pPr lvl="1"/>
            <a:r>
              <a:rPr lang="it-IT" sz="2000" smtClean="0"/>
              <a:t>multitouchVista.codeplex.com</a:t>
            </a:r>
          </a:p>
          <a:p>
            <a:pPr lvl="1"/>
            <a:r>
              <a:rPr lang="it-IT" sz="2000" smtClean="0"/>
              <a:t>Fx 4.0</a:t>
            </a:r>
          </a:p>
          <a:p>
            <a:r>
              <a:rPr lang="it-IT" sz="2400" smtClean="0"/>
              <a:t>Credits</a:t>
            </a:r>
          </a:p>
          <a:p>
            <a:pPr lvl="1"/>
            <a:r>
              <a:rPr lang="it-IT" sz="2000" smtClean="0"/>
              <a:t>http://geekswithblogs.net/kobush/archive/2009/03/10/129993.aspx</a:t>
            </a:r>
            <a:endParaRPr lang="it-IT"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par>
                                <p:cTn id="43" presetID="3" presetClass="entr" presetSubtype="10" fill="hold" grpId="1"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par>
                                <p:cTn id="46" presetID="3" presetClass="entr" presetSubtype="10" fill="hold" grpId="1"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2"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blinds(horizontal)">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smtClean="0"/>
              <a:t>Domande?</a:t>
            </a:r>
            <a:endParaRPr lang="it-IT"/>
          </a:p>
        </p:txBody>
      </p:sp>
      <p:sp>
        <p:nvSpPr>
          <p:cNvPr id="3" name="Content Placeholder 2"/>
          <p:cNvSpPr>
            <a:spLocks noGrp="1"/>
          </p:cNvSpPr>
          <p:nvPr>
            <p:ph idx="1"/>
          </p:nvPr>
        </p:nvSpPr>
        <p:spPr>
          <a:xfrm>
            <a:off x="381000" y="1412875"/>
            <a:ext cx="8382000" cy="3231654"/>
          </a:xfrm>
        </p:spPr>
        <p:txBody>
          <a:bodyPr/>
          <a:lstStyle/>
          <a:p>
            <a:endParaRPr lang="en-US" smtClean="0"/>
          </a:p>
          <a:p>
            <a:pPr algn="ctr">
              <a:buNone/>
            </a:pPr>
            <a:r>
              <a:rPr lang="en-US" smtClean="0"/>
              <a:t>Per cortesia compilate</a:t>
            </a:r>
          </a:p>
          <a:p>
            <a:pPr algn="ctr">
              <a:buNone/>
            </a:pPr>
            <a:r>
              <a:rPr lang="en-US" smtClean="0"/>
              <a:t>il modulo di </a:t>
            </a:r>
            <a:r>
              <a:rPr lang="en-US" b="1" smtClean="0"/>
              <a:t>Feedback</a:t>
            </a:r>
            <a:r>
              <a:rPr lang="en-US" smtClean="0"/>
              <a:t>!</a:t>
            </a:r>
          </a:p>
          <a:p>
            <a:pPr algn="ctr">
              <a:buNone/>
            </a:pPr>
            <a:endParaRPr lang="en-US" smtClean="0"/>
          </a:p>
          <a:p>
            <a:pPr algn="ctr">
              <a:buNone/>
            </a:pPr>
            <a:endParaRPr lang="en-US" smtClean="0"/>
          </a:p>
          <a:p>
            <a:pPr algn="ctr">
              <a:buNone/>
            </a:pPr>
            <a:endParaRPr lang="en-US" smtClean="0"/>
          </a:p>
          <a:p>
            <a:pPr algn="ctr">
              <a:buNone/>
            </a:pPr>
            <a:r>
              <a:rPr lang="en-US" smtClean="0"/>
              <a:t>Grazie!!!!</a:t>
            </a:r>
            <a:endParaRPr lang="it-IT"/>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Windows 7 e il Dispatcher Lock</a:t>
            </a:r>
            <a:endParaRPr lang="it-IT"/>
          </a:p>
        </p:txBody>
      </p:sp>
      <p:sp>
        <p:nvSpPr>
          <p:cNvPr id="3" name="Content Placeholder 2"/>
          <p:cNvSpPr>
            <a:spLocks noGrp="1"/>
          </p:cNvSpPr>
          <p:nvPr>
            <p:ph idx="1"/>
          </p:nvPr>
        </p:nvSpPr>
        <p:spPr>
          <a:xfrm>
            <a:off x="381000" y="1412875"/>
            <a:ext cx="8382000" cy="4321183"/>
          </a:xfrm>
        </p:spPr>
        <p:txBody>
          <a:bodyPr/>
          <a:lstStyle/>
          <a:p>
            <a:r>
              <a:rPr lang="it-IT" sz="2400" smtClean="0">
                <a:solidFill>
                  <a:schemeClr val="accent1"/>
                </a:solidFill>
              </a:rPr>
              <a:t>Problema</a:t>
            </a:r>
            <a:r>
              <a:rPr lang="it-IT" sz="2400" smtClean="0"/>
              <a:t>: lo scheduler di Windows gestisce due stati (waiting, running) nell'accedere agli oggetti. A questo scopo acquisisce un lock globale: il </a:t>
            </a:r>
            <a:r>
              <a:rPr lang="it-IT" sz="2400" i="1" smtClean="0"/>
              <a:t>dispatcher lock</a:t>
            </a:r>
          </a:p>
          <a:p>
            <a:pPr lvl="1"/>
            <a:r>
              <a:rPr lang="it-IT" sz="2000" smtClean="0"/>
              <a:t>In presenza di un alto numero di CPU logiche ci sono molti più thread che contemporaneamente girano nel sistema</a:t>
            </a:r>
          </a:p>
          <a:p>
            <a:pPr lvl="1"/>
            <a:r>
              <a:rPr lang="it-IT" sz="2000" smtClean="0"/>
              <a:t>Con molti thread il dispatcher lock diventa l'imbuto più importante del sistema</a:t>
            </a:r>
          </a:p>
          <a:p>
            <a:endParaRPr lang="it-IT" sz="2400" smtClean="0"/>
          </a:p>
          <a:p>
            <a:r>
              <a:rPr lang="it-IT" sz="2400" smtClean="0">
                <a:solidFill>
                  <a:schemeClr val="accent1"/>
                </a:solidFill>
              </a:rPr>
              <a:t>Soluzione</a:t>
            </a:r>
            <a:r>
              <a:rPr lang="it-IT" sz="2400" smtClean="0"/>
              <a:t>: in Windows 7 è stato introdotto un </a:t>
            </a:r>
            <a:r>
              <a:rPr lang="it-IT" sz="2400" b="1" smtClean="0"/>
              <a:t>nuovo stato </a:t>
            </a:r>
            <a:r>
              <a:rPr lang="it-IT" sz="2400" smtClean="0"/>
              <a:t>nel modo in cui lo Scheduler accede agli oggetti kernel:</a:t>
            </a:r>
            <a:br>
              <a:rPr lang="it-IT" sz="2400" smtClean="0"/>
            </a:br>
            <a:r>
              <a:rPr lang="it-IT" sz="2400" b="1" smtClean="0"/>
              <a:t>pre-waiting</a:t>
            </a:r>
            <a:r>
              <a:rPr lang="it-IT" sz="2400" smtClean="0"/>
              <a:t>, waiting, running.</a:t>
            </a:r>
          </a:p>
          <a:p>
            <a:pPr lvl="1"/>
            <a:r>
              <a:rPr lang="it-IT" sz="2000" smtClean="0"/>
              <a:t>Nello stato di pre-waiting il lock viene acquisito solo sullo specifico oggetto su cui si vuole operare e non più il dispatcher lock globale</a:t>
            </a:r>
            <a:endParaRPr lang="it-IT"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it-IT" sz="4400" smtClean="0"/>
              <a:t>Windows 7 e il PFN Database Lock</a:t>
            </a:r>
            <a:endParaRPr lang="it-IT" sz="4400"/>
          </a:p>
        </p:txBody>
      </p:sp>
      <p:sp>
        <p:nvSpPr>
          <p:cNvPr id="3" name="Content Placeholder 2"/>
          <p:cNvSpPr>
            <a:spLocks noGrp="1"/>
          </p:cNvSpPr>
          <p:nvPr>
            <p:ph idx="1"/>
          </p:nvPr>
        </p:nvSpPr>
        <p:spPr>
          <a:xfrm>
            <a:off x="381000" y="1412875"/>
            <a:ext cx="8382000" cy="4241161"/>
          </a:xfrm>
        </p:spPr>
        <p:txBody>
          <a:bodyPr/>
          <a:lstStyle/>
          <a:p>
            <a:r>
              <a:rPr lang="it-IT" sz="2400" smtClean="0">
                <a:solidFill>
                  <a:schemeClr val="accent1"/>
                </a:solidFill>
              </a:rPr>
              <a:t>Problema</a:t>
            </a:r>
            <a:r>
              <a:rPr lang="it-IT" sz="2400" smtClean="0"/>
              <a:t>: quando il memory manager assegna una pagina fisica di memoria al working set di un processo esegue un lock al PFN Database</a:t>
            </a:r>
          </a:p>
          <a:p>
            <a:pPr lvl="1"/>
            <a:r>
              <a:rPr lang="it-IT" sz="2000" smtClean="0"/>
              <a:t>PFN = Page Frame Number</a:t>
            </a:r>
          </a:p>
          <a:p>
            <a:pPr lvl="1"/>
            <a:r>
              <a:rPr lang="it-IT" sz="2000" smtClean="0"/>
              <a:t>PFN Database = la lista di pagine fisiche di memoria</a:t>
            </a:r>
          </a:p>
          <a:p>
            <a:pPr lvl="1"/>
            <a:r>
              <a:rPr lang="it-IT" sz="2000" smtClean="0"/>
              <a:t>In presenza di un alto numero di CPU logiche, questo è il secondo lock globale per impatto sulle performance</a:t>
            </a:r>
          </a:p>
          <a:p>
            <a:endParaRPr lang="it-IT" sz="2400" smtClean="0"/>
          </a:p>
          <a:p>
            <a:r>
              <a:rPr lang="it-IT" sz="2400" smtClean="0">
                <a:solidFill>
                  <a:schemeClr val="accent1"/>
                </a:solidFill>
              </a:rPr>
              <a:t>Soluzione</a:t>
            </a:r>
            <a:r>
              <a:rPr lang="it-IT" sz="2400" smtClean="0"/>
              <a:t>: Windows 7 ha introdotto una serie di lock minori che permettono di non tenere bloccato tutto il database</a:t>
            </a:r>
          </a:p>
          <a:p>
            <a:endParaRPr lang="it-IT"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it-IT" sz="4400" smtClean="0"/>
              <a:t>Windows 7 User Mode Scheduler</a:t>
            </a:r>
            <a:endParaRPr lang="it-IT" sz="4400"/>
          </a:p>
        </p:txBody>
      </p:sp>
      <p:sp>
        <p:nvSpPr>
          <p:cNvPr id="3" name="Content Placeholder 2"/>
          <p:cNvSpPr>
            <a:spLocks noGrp="1"/>
          </p:cNvSpPr>
          <p:nvPr>
            <p:ph idx="1"/>
          </p:nvPr>
        </p:nvSpPr>
        <p:spPr>
          <a:xfrm>
            <a:off x="381000" y="1412875"/>
            <a:ext cx="8382000" cy="4265783"/>
          </a:xfrm>
        </p:spPr>
        <p:txBody>
          <a:bodyPr/>
          <a:lstStyle/>
          <a:p>
            <a:r>
              <a:rPr lang="it-IT" sz="2400" smtClean="0">
                <a:solidFill>
                  <a:schemeClr val="accent1"/>
                </a:solidFill>
              </a:rPr>
              <a:t>Problema</a:t>
            </a:r>
            <a:r>
              <a:rPr lang="it-IT" sz="2400" smtClean="0"/>
              <a:t>: un alto numero di thread implica un grande numero di transizioni user/kernel mode</a:t>
            </a:r>
          </a:p>
          <a:p>
            <a:pPr lvl="1"/>
            <a:r>
              <a:rPr lang="it-IT" sz="2000" smtClean="0"/>
              <a:t>Le transizioni in kernel mode sono necessarie perché lo Scheduler di Windows gira</a:t>
            </a:r>
          </a:p>
          <a:p>
            <a:endParaRPr lang="it-IT" sz="2400" smtClean="0"/>
          </a:p>
          <a:p>
            <a:r>
              <a:rPr lang="it-IT" sz="2400" smtClean="0">
                <a:solidFill>
                  <a:schemeClr val="accent1"/>
                </a:solidFill>
              </a:rPr>
              <a:t>Soluzione</a:t>
            </a:r>
            <a:r>
              <a:rPr lang="it-IT" sz="2400" smtClean="0"/>
              <a:t>: Windows 7 introduce il nuovo User Mode Scheduler che evita le transizioni in kernel mode per distribuire un carico di lavoro su più thread</a:t>
            </a:r>
          </a:p>
          <a:p>
            <a:pPr lvl="1"/>
            <a:r>
              <a:rPr lang="it-IT" sz="2000" smtClean="0"/>
              <a:t>Lo User Mode Scheduler (UMS) gestisce in una sorta di loop infinito le richieste di gestione del carico</a:t>
            </a:r>
          </a:p>
          <a:p>
            <a:pPr lvl="1"/>
            <a:r>
              <a:rPr lang="it-IT" sz="2000" smtClean="0"/>
              <a:t>Diminuisce le extra transizioni in kernel mode dovute al fatto che il carico di lavoro in user mode è tipicamente inferiore al quantum dedicato al thread dallo scheduler di Windows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it-IT" smtClean="0"/>
              <a:t>Windows Web Services</a:t>
            </a:r>
            <a:endParaRPr lang="it-IT"/>
          </a:p>
        </p:txBody>
      </p:sp>
      <p:sp>
        <p:nvSpPr>
          <p:cNvPr id="7" name="Subtitle 6"/>
          <p:cNvSpPr>
            <a:spLocks noGrp="1"/>
          </p:cNvSpPr>
          <p:nvPr>
            <p:ph type="subTitle" idx="1"/>
          </p:nvPr>
        </p:nvSpPr>
        <p:spPr/>
        <p:txBody>
          <a:bodyPr/>
          <a:lstStyle/>
          <a:p>
            <a:endParaRPr lang="it-IT"/>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Windows Web Services</a:t>
            </a:r>
            <a:endParaRPr lang="it-IT"/>
          </a:p>
        </p:txBody>
      </p:sp>
      <p:sp>
        <p:nvSpPr>
          <p:cNvPr id="3" name="Content Placeholder 2"/>
          <p:cNvSpPr>
            <a:spLocks noGrp="1"/>
          </p:cNvSpPr>
          <p:nvPr>
            <p:ph idx="1"/>
          </p:nvPr>
        </p:nvSpPr>
        <p:spPr>
          <a:xfrm>
            <a:off x="381000" y="1412875"/>
            <a:ext cx="8382000" cy="4936736"/>
          </a:xfrm>
        </p:spPr>
        <p:txBody>
          <a:bodyPr/>
          <a:lstStyle/>
          <a:p>
            <a:r>
              <a:rPr lang="it-IT" sz="2400" smtClean="0"/>
              <a:t>Sono una nuova libereria "C" che permette di realizzare web services in codice nativo (C/C++, ...)</a:t>
            </a:r>
          </a:p>
          <a:p>
            <a:pPr lvl="1"/>
            <a:r>
              <a:rPr lang="it-IT" sz="2000" smtClean="0"/>
              <a:t>Si possono realizzare sia la parte client che server</a:t>
            </a:r>
          </a:p>
          <a:p>
            <a:pPr lvl="1"/>
            <a:r>
              <a:rPr lang="it-IT" sz="2000" smtClean="0"/>
              <a:t>Sono supportati gli standard WS-*, ormai consolidati sul mercato</a:t>
            </a:r>
          </a:p>
          <a:p>
            <a:r>
              <a:rPr lang="it-IT" sz="2400" smtClean="0"/>
              <a:t>Sono realizzati in linguaggio C per essere utilizzabili da qualsiasi linguaggio di basso livello</a:t>
            </a:r>
          </a:p>
          <a:p>
            <a:r>
              <a:rPr lang="it-IT" sz="2400" smtClean="0"/>
              <a:t>Sono pienamente interoperabili con WCF</a:t>
            </a:r>
          </a:p>
          <a:p>
            <a:pPr lvl="1"/>
            <a:r>
              <a:rPr lang="it-IT" sz="2000" smtClean="0"/>
              <a:t>Compatibile anche con ASMX</a:t>
            </a:r>
          </a:p>
          <a:p>
            <a:pPr lvl="1"/>
            <a:r>
              <a:rPr lang="it-IT" sz="2000" smtClean="0"/>
              <a:t>Non ci sono motivi per cui WCF debba appoggiarsi a WWS in futuro</a:t>
            </a:r>
          </a:p>
          <a:p>
            <a:r>
              <a:rPr lang="it-IT" sz="2400" smtClean="0"/>
              <a:t>WWS saranno disponibili all'uscita di Windows 7</a:t>
            </a:r>
          </a:p>
          <a:p>
            <a:pPr lvl="1"/>
            <a:r>
              <a:rPr lang="it-IT" sz="2000" smtClean="0"/>
              <a:t>Immediatamente dopo verrà reso disponibile un package per i sistemi operativi precedenti (da XP/2003 in su)</a:t>
            </a:r>
          </a:p>
          <a:p>
            <a:endParaRPr lang="it-IT"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it-IT" sz="4400" smtClean="0"/>
              <a:t>Un altra libreria per i Web Services?</a:t>
            </a:r>
            <a:endParaRPr lang="it-IT" sz="4400"/>
          </a:p>
        </p:txBody>
      </p:sp>
      <p:sp>
        <p:nvSpPr>
          <p:cNvPr id="3" name="Content Placeholder 2"/>
          <p:cNvSpPr>
            <a:spLocks noGrp="1"/>
          </p:cNvSpPr>
          <p:nvPr>
            <p:ph idx="1"/>
          </p:nvPr>
        </p:nvSpPr>
        <p:spPr>
          <a:xfrm>
            <a:off x="381000" y="1412875"/>
            <a:ext cx="8382000" cy="3994940"/>
          </a:xfrm>
        </p:spPr>
        <p:txBody>
          <a:bodyPr/>
          <a:lstStyle/>
          <a:p>
            <a:r>
              <a:rPr lang="it-IT" sz="2400" smtClean="0"/>
              <a:t>Dipendenze dal Framework</a:t>
            </a:r>
          </a:p>
          <a:p>
            <a:pPr lvl="1"/>
            <a:r>
              <a:rPr lang="it-IT" sz="2000" smtClean="0"/>
              <a:t>A volte aggiungere il supporto al framework può creare problemi</a:t>
            </a:r>
          </a:p>
          <a:p>
            <a:r>
              <a:rPr lang="it-IT" sz="2400" smtClean="0"/>
              <a:t>Dipendenze da COM</a:t>
            </a:r>
          </a:p>
          <a:p>
            <a:pPr lvl="1"/>
            <a:r>
              <a:rPr lang="it-IT" sz="2000" smtClean="0"/>
              <a:t>WWS è una liberia "C" per evitare anche la dipendenza di COM</a:t>
            </a:r>
          </a:p>
          <a:p>
            <a:r>
              <a:rPr lang="it-IT" sz="2400" smtClean="0"/>
              <a:t>Disaccoppiare il codice nativo da quello managed</a:t>
            </a:r>
          </a:p>
          <a:p>
            <a:pPr lvl="1"/>
            <a:r>
              <a:rPr lang="it-IT" sz="2000" smtClean="0"/>
              <a:t>La condivisione di DLL mixed o l'uso di PInvoke stabilisce delle dipendenze</a:t>
            </a:r>
          </a:p>
          <a:p>
            <a:pPr lvl="1"/>
            <a:r>
              <a:rPr lang="it-IT" sz="2000" smtClean="0"/>
              <a:t>L'uso di web services permette la sola condivisione del "contratto"</a:t>
            </a:r>
          </a:p>
          <a:p>
            <a:r>
              <a:rPr lang="it-IT" sz="2400" smtClean="0"/>
              <a:t>Interoperabilità con altri OS / linguaggi</a:t>
            </a:r>
          </a:p>
          <a:p>
            <a:pPr lvl="1"/>
            <a:r>
              <a:rPr lang="it-IT" sz="2000" smtClean="0"/>
              <a:t>WWS si basa su standard e permette il dialogo con Java, etc.</a:t>
            </a:r>
          </a:p>
          <a:p>
            <a:endParaRPr lang="it-IT" sz="2400"/>
          </a:p>
        </p:txBody>
      </p:sp>
    </p:spTree>
  </p:cSld>
  <p:clrMapOvr>
    <a:masterClrMapping/>
  </p:clrMapOvr>
</p:sld>
</file>

<file path=ppt/theme/theme1.xml><?xml version="1.0" encoding="utf-8"?>
<a:theme xmlns:a="http://schemas.openxmlformats.org/drawingml/2006/main" name="STEP TEMPLATE DARK">
  <a:themeElements>
    <a:clrScheme name="2009 MVP Global Summit">
      <a:dk1>
        <a:srgbClr val="000000"/>
      </a:dk1>
      <a:lt1>
        <a:srgbClr val="FFFFFF"/>
      </a:lt1>
      <a:dk2>
        <a:srgbClr val="050595"/>
      </a:dk2>
      <a:lt2>
        <a:srgbClr val="FFFF99"/>
      </a:lt2>
      <a:accent1>
        <a:srgbClr val="FFC726"/>
      </a:accent1>
      <a:accent2>
        <a:srgbClr val="003C79"/>
      </a:accent2>
      <a:accent3>
        <a:srgbClr val="B33001"/>
      </a:accent3>
      <a:accent4>
        <a:srgbClr val="12AD2A"/>
      </a:accent4>
      <a:accent5>
        <a:srgbClr val="4189DD"/>
      </a:accent5>
      <a:accent6>
        <a:srgbClr val="7E2B97"/>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3600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095253C77CD545975A1785746589C8" ma:contentTypeVersion="6" ma:contentTypeDescription="Create a new document." ma:contentTypeScope="" ma:versionID="1f7fb6613c4b4f57f0ffa01c56121f69">
  <xsd:schema xmlns:xsd="http://www.w3.org/2001/XMLSchema" xmlns:p="http://schemas.microsoft.com/office/2006/metadata/properties" xmlns:ns2="d9f2f98e-3dd9-4e91-aba9-d1e14d7d5066" targetNamespace="http://schemas.microsoft.com/office/2006/metadata/properties" ma:root="true" ma:fieldsID="118768142cc2b48c716827bbc638298b" ns2:_="">
    <xsd:import namespace="d9f2f98e-3dd9-4e91-aba9-d1e14d7d5066"/>
    <xsd:element name="properties">
      <xsd:complexType>
        <xsd:sequence>
          <xsd:element name="documentManagement">
            <xsd:complexType>
              <xsd:all>
                <xsd:element ref="ns2:Release_x0020_Type"/>
                <xsd:element ref="ns2:Internal_x0020_Only_x0020_Until_x0020_Date" minOccurs="0"/>
                <xsd:element ref="ns2:Contributor_x0020_Content_x0020_Type"/>
                <xsd:element ref="ns2:Hidden_CurrentDate" minOccurs="0"/>
              </xsd:all>
            </xsd:complexType>
          </xsd:element>
        </xsd:sequence>
      </xsd:complexType>
    </xsd:element>
  </xsd:schema>
  <xsd:schema xmlns:xsd="http://www.w3.org/2001/XMLSchema" xmlns:dms="http://schemas.microsoft.com/office/2006/documentManagement/types" targetNamespace="d9f2f98e-3dd9-4e91-aba9-d1e14d7d5066" elementFormDefault="qualified">
    <xsd:import namespace="http://schemas.microsoft.com/office/2006/documentManagement/types"/>
    <xsd:element name="Release_x0020_Type" ma:index="8" ma:displayName="Release Type" ma:format="Dropdown" ma:internalName="Release_x0020_Type">
      <xsd:simpleType>
        <xsd:restriction base="dms:Choice">
          <xsd:enumeration value="Internal Use Only (Permanent)"/>
          <xsd:enumeration value="Internal Use Only (Until Date)"/>
          <xsd:enumeration value="Public"/>
        </xsd:restriction>
      </xsd:simpleType>
    </xsd:element>
    <xsd:element name="Internal_x0020_Only_x0020_Until_x0020_Date" ma:index="9" nillable="true" ma:displayName="Internal Only Until Date" ma:format="DateOnly" ma:internalName="Internal_x0020_Only_x0020_Until_x0020_Date">
      <xsd:simpleType>
        <xsd:restriction base="dms:DateTime"/>
      </xsd:simpleType>
    </xsd:element>
    <xsd:element name="Contributor_x0020_Content_x0020_Type" ma:index="10" ma:displayName="Contributor Content Type" ma:default="" ma:format="Dropdown" ma:internalName="Contributor_x0020_Content_x0020_Type">
      <xsd:simpleType>
        <xsd:restriction base="dms:Choice">
          <xsd:enumeration value="User-Generated"/>
          <xsd:enumeration value="Microsoft-Generated"/>
        </xsd:restriction>
      </xsd:simpleType>
    </xsd:element>
    <xsd:element name="Hidden_CurrentDate" ma:index="13" nillable="true" ma:displayName="Hidden_CurrentDate" ma:default="[today]" ma:format="DateOnly" ma:internalName="Hidden_Current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lease_x0020_Type xmlns="d9f2f98e-3dd9-4e91-aba9-d1e14d7d5066">Public</Release_x0020_Type>
    <Internal_x0020_Only_x0020_Until_x0020_Date xmlns="d9f2f98e-3dd9-4e91-aba9-d1e14d7d5066" xsi:nil="true"/>
    <Contributor_x0020_Content_x0020_Type xmlns="d9f2f98e-3dd9-4e91-aba9-d1e14d7d5066">User-Generated</Contributor_x0020_Content_x0020_Type>
    <Hidden_CurrentDate xmlns="d9f2f98e-3dd9-4e91-aba9-d1e14d7d5066" xsi:nil="true"/>
  </documentManagement>
</p:properties>
</file>

<file path=customXml/itemProps1.xml><?xml version="1.0" encoding="utf-8"?>
<ds:datastoreItem xmlns:ds="http://schemas.openxmlformats.org/officeDocument/2006/customXml" ds:itemID="{AA83C049-0AAC-400C-8E20-CF297AE68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2f98e-3dd9-4e91-aba9-d1e14d7d506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B93750F-D834-44BC-BADA-A2CAC5A22E82}">
  <ds:schemaRefs>
    <ds:schemaRef ds:uri="http://schemas.microsoft.com/sharepoint/v3/contenttype/forms"/>
  </ds:schemaRefs>
</ds:datastoreItem>
</file>

<file path=customXml/itemProps3.xml><?xml version="1.0" encoding="utf-8"?>
<ds:datastoreItem xmlns:ds="http://schemas.openxmlformats.org/officeDocument/2006/customXml" ds:itemID="{0C894391-E889-495B-9C33-BE96371142F8}">
  <ds:schemaRefs>
    <ds:schemaRef ds:uri="http://schemas.microsoft.com/office/2006/metadata/properties"/>
    <ds:schemaRef ds:uri="d9f2f98e-3dd9-4e91-aba9-d1e14d7d5066"/>
  </ds:schemaRefs>
</ds:datastoreItem>
</file>

<file path=docProps/app.xml><?xml version="1.0" encoding="utf-8"?>
<Properties xmlns="http://schemas.openxmlformats.org/officeDocument/2006/extended-properties" xmlns:vt="http://schemas.openxmlformats.org/officeDocument/2006/docPropsVTypes">
  <Template>STEP TEMPLATE DARK</Template>
  <TotalTime>8831</TotalTime>
  <Words>1480</Words>
  <Application>Microsoft Office PowerPoint</Application>
  <PresentationFormat>On-screen Show (4:3)</PresentationFormat>
  <Paragraphs>278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STEP TEMPLATE DARK</vt:lpstr>
      <vt:lpstr>Windows 7 from a developer perspective</vt:lpstr>
      <vt:lpstr>Windows 7 for developers</vt:lpstr>
      <vt:lpstr>Performance</vt:lpstr>
      <vt:lpstr>Windows 7 e il Dispatcher Lock</vt:lpstr>
      <vt:lpstr>Windows 7 e il PFN Database Lock</vt:lpstr>
      <vt:lpstr>Windows 7 User Mode Scheduler</vt:lpstr>
      <vt:lpstr>Windows Web Services</vt:lpstr>
      <vt:lpstr>Windows Web Services</vt:lpstr>
      <vt:lpstr>Un altra libreria per i Web Services?</vt:lpstr>
      <vt:lpstr>Windows Web Services API</vt:lpstr>
      <vt:lpstr>Windows 7 for managed developers</vt:lpstr>
      <vt:lpstr>Shell e Taskbar</vt:lpstr>
      <vt:lpstr>Nuove API della Shell</vt:lpstr>
      <vt:lpstr>Funzionalità</vt:lpstr>
      <vt:lpstr>Slide 15</vt:lpstr>
      <vt:lpstr>Sensors API</vt:lpstr>
      <vt:lpstr>Perché una nuova API</vt:lpstr>
      <vt:lpstr>Chi fa cosa</vt:lpstr>
      <vt:lpstr>Classificazione dei device</vt:lpstr>
      <vt:lpstr>Accelerometro</vt:lpstr>
      <vt:lpstr>Sensore di luce</vt:lpstr>
      <vt:lpstr>Privacy</vt:lpstr>
      <vt:lpstr>Slide 23</vt:lpstr>
      <vt:lpstr>ELS Extended Linguistic Services</vt:lpstr>
      <vt:lpstr>C'era una volta NLS</vt:lpstr>
      <vt:lpstr>Le novità in ELS </vt:lpstr>
      <vt:lpstr>Slide 27</vt:lpstr>
      <vt:lpstr>Slide 28</vt:lpstr>
      <vt:lpstr>Multi Touch</vt:lpstr>
      <vt:lpstr>Novità sugli UIElement di WPF</vt:lpstr>
      <vt:lpstr>MultiTouch: supporto base</vt:lpstr>
      <vt:lpstr>Evento ManipulationDelta</vt:lpstr>
      <vt:lpstr>Trasformazioni complesse</vt:lpstr>
      <vt:lpstr>SurfRaf: il Surface tradizionale genovese</vt:lpstr>
      <vt:lpstr>Domande?</vt:lpstr>
    </vt:vector>
  </TitlesOfParts>
  <Manager>&lt;Content Manager Name Here&gt;</Manager>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7 from a developer perspective</dc:title>
  <dc:subject>Workshop UGIdotNET Predappio</dc:subject>
  <dc:creator>Raffaele Rialdi</dc:creator>
  <cp:keywords>Windows 7 developers dev</cp:keywords>
  <dc:description>Event Date: June 8, 2009</dc:description>
  <cp:lastModifiedBy>Raffaele Rialdi</cp:lastModifiedBy>
  <cp:revision>263</cp:revision>
  <dcterms:created xsi:type="dcterms:W3CDTF">2009-05-31T13:55:02Z</dcterms:created>
  <dcterms:modified xsi:type="dcterms:W3CDTF">2009-07-07T19:17:54Z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0x010100C9095253C77CD545975A1785746589C8</vt:lpwstr>
  </property>
</Properties>
</file>